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520" r:id="rId2"/>
    <p:sldId id="913" r:id="rId3"/>
    <p:sldId id="961" r:id="rId4"/>
    <p:sldId id="965" r:id="rId5"/>
    <p:sldId id="987" r:id="rId6"/>
    <p:sldId id="988" r:id="rId7"/>
    <p:sldId id="954" r:id="rId8"/>
    <p:sldId id="968" r:id="rId9"/>
    <p:sldId id="966" r:id="rId10"/>
    <p:sldId id="969" r:id="rId11"/>
    <p:sldId id="970" r:id="rId12"/>
    <p:sldId id="974" r:id="rId13"/>
    <p:sldId id="971" r:id="rId14"/>
    <p:sldId id="972" r:id="rId15"/>
    <p:sldId id="958" r:id="rId16"/>
    <p:sldId id="955" r:id="rId17"/>
    <p:sldId id="978" r:id="rId18"/>
    <p:sldId id="977" r:id="rId19"/>
    <p:sldId id="976" r:id="rId20"/>
    <p:sldId id="979" r:id="rId21"/>
    <p:sldId id="982" r:id="rId22"/>
    <p:sldId id="975" r:id="rId23"/>
    <p:sldId id="956" r:id="rId24"/>
    <p:sldId id="983" r:id="rId25"/>
    <p:sldId id="986" r:id="rId26"/>
    <p:sldId id="985" r:id="rId27"/>
    <p:sldId id="984" r:id="rId2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1208"/>
    <a:srgbClr val="7E09FF"/>
    <a:srgbClr val="FFCA32"/>
    <a:srgbClr val="FF7016"/>
    <a:srgbClr val="A00E05"/>
    <a:srgbClr val="FF8D35"/>
    <a:srgbClr val="FFB050"/>
    <a:srgbClr val="FFD583"/>
    <a:srgbClr val="800000"/>
    <a:srgbClr val="9F5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75" autoAdjust="0"/>
    <p:restoredTop sz="98523" autoAdjust="0"/>
  </p:normalViewPr>
  <p:slideViewPr>
    <p:cSldViewPr>
      <p:cViewPr varScale="1">
        <p:scale>
          <a:sx n="109" d="100"/>
          <a:sy n="109" d="100"/>
        </p:scale>
        <p:origin x="432"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5" d="100"/>
          <a:sy n="75" d="100"/>
        </p:scale>
        <p:origin x="-3664" y="-21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4" tIns="48328" rIns="96654" bIns="48328" numCol="1" anchor="t" anchorCtr="0" compatLnSpc="1">
            <a:prstTxWarp prst="textNoShape">
              <a:avLst/>
            </a:prstTxWarp>
          </a:bodyPr>
          <a:lstStyle>
            <a:lvl1pPr defTabSz="966788">
              <a:defRPr sz="1300">
                <a:ea typeface="+mn-ea"/>
              </a:defRPr>
            </a:lvl1pPr>
          </a:lstStyle>
          <a:p>
            <a:pPr>
              <a:defRPr/>
            </a:pPr>
            <a:endParaRPr lang="en-US" dirty="0"/>
          </a:p>
        </p:txBody>
      </p:sp>
      <p:sp>
        <p:nvSpPr>
          <p:cNvPr id="125955"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54" tIns="48328" rIns="96654" bIns="48328" numCol="1" anchor="t" anchorCtr="0" compatLnSpc="1">
            <a:prstTxWarp prst="textNoShape">
              <a:avLst/>
            </a:prstTxWarp>
          </a:bodyPr>
          <a:lstStyle>
            <a:lvl1pPr algn="r" defTabSz="966788">
              <a:defRPr sz="1300">
                <a:ea typeface="+mn-ea"/>
              </a:defRPr>
            </a:lvl1pPr>
          </a:lstStyle>
          <a:p>
            <a:pPr>
              <a:defRPr/>
            </a:pPr>
            <a:endParaRPr lang="en-US" dirty="0"/>
          </a:p>
        </p:txBody>
      </p:sp>
      <p:sp>
        <p:nvSpPr>
          <p:cNvPr id="125956"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54" tIns="48328" rIns="96654" bIns="48328" numCol="1" anchor="b" anchorCtr="0" compatLnSpc="1">
            <a:prstTxWarp prst="textNoShape">
              <a:avLst/>
            </a:prstTxWarp>
          </a:bodyPr>
          <a:lstStyle>
            <a:lvl1pPr defTabSz="966788">
              <a:defRPr sz="1300">
                <a:ea typeface="+mn-ea"/>
              </a:defRPr>
            </a:lvl1pPr>
          </a:lstStyle>
          <a:p>
            <a:pPr>
              <a:defRPr/>
            </a:pPr>
            <a:endParaRPr lang="en-US" dirty="0"/>
          </a:p>
        </p:txBody>
      </p:sp>
      <p:sp>
        <p:nvSpPr>
          <p:cNvPr id="125957"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54" tIns="48328" rIns="96654" bIns="48328" numCol="1" anchor="b" anchorCtr="0" compatLnSpc="1">
            <a:prstTxWarp prst="textNoShape">
              <a:avLst/>
            </a:prstTxWarp>
          </a:bodyPr>
          <a:lstStyle>
            <a:lvl1pPr algn="r" defTabSz="966788">
              <a:defRPr sz="1300"/>
            </a:lvl1pPr>
          </a:lstStyle>
          <a:p>
            <a:fld id="{8F6B1694-3505-B24D-A51F-74C623FF11FB}" type="slidenum">
              <a:rPr lang="en-US"/>
              <a:pPr/>
              <a:t>‹#›</a:t>
            </a:fld>
            <a:endParaRPr lang="en-US" dirty="0"/>
          </a:p>
        </p:txBody>
      </p:sp>
    </p:spTree>
    <p:extLst>
      <p:ext uri="{BB962C8B-B14F-4D97-AF65-F5344CB8AC3E}">
        <p14:creationId xmlns:p14="http://schemas.microsoft.com/office/powerpoint/2010/main" val="2313055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4" tIns="48328" rIns="96654" bIns="48328" numCol="1" anchor="t" anchorCtr="0" compatLnSpc="1">
            <a:prstTxWarp prst="textNoShape">
              <a:avLst/>
            </a:prstTxWarp>
          </a:bodyPr>
          <a:lstStyle>
            <a:lvl1pPr defTabSz="966788">
              <a:defRPr sz="1300">
                <a:ea typeface="+mn-ea"/>
              </a:defRPr>
            </a:lvl1pPr>
          </a:lstStyle>
          <a:p>
            <a:pPr>
              <a:defRPr/>
            </a:pPr>
            <a:endParaRPr lang="en-US" dirty="0"/>
          </a:p>
        </p:txBody>
      </p:sp>
      <p:sp>
        <p:nvSpPr>
          <p:cNvPr id="6451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4" tIns="48328" rIns="96654" bIns="48328" numCol="1" anchor="t" anchorCtr="0" compatLnSpc="1">
            <a:prstTxWarp prst="textNoShape">
              <a:avLst/>
            </a:prstTxWarp>
          </a:bodyPr>
          <a:lstStyle>
            <a:lvl1pPr algn="r" defTabSz="966788">
              <a:defRPr sz="1300">
                <a:ea typeface="+mn-ea"/>
              </a:defRPr>
            </a:lvl1pPr>
          </a:lstStyle>
          <a:p>
            <a:pPr>
              <a:defRPr/>
            </a:pPr>
            <a:endParaRPr lang="en-US" dirty="0"/>
          </a:p>
        </p:txBody>
      </p:sp>
      <p:sp>
        <p:nvSpPr>
          <p:cNvPr id="10240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6451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4" tIns="48328" rIns="96654" bIns="4832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4" tIns="48328" rIns="96654" bIns="48328" numCol="1" anchor="b" anchorCtr="0" compatLnSpc="1">
            <a:prstTxWarp prst="textNoShape">
              <a:avLst/>
            </a:prstTxWarp>
          </a:bodyPr>
          <a:lstStyle>
            <a:lvl1pPr defTabSz="966788">
              <a:defRPr sz="1300">
                <a:ea typeface="+mn-ea"/>
              </a:defRPr>
            </a:lvl1pPr>
          </a:lstStyle>
          <a:p>
            <a:pPr>
              <a:defRPr/>
            </a:pPr>
            <a:endParaRPr lang="en-US" dirty="0"/>
          </a:p>
        </p:txBody>
      </p:sp>
      <p:sp>
        <p:nvSpPr>
          <p:cNvPr id="6451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4" tIns="48328" rIns="96654" bIns="48328" numCol="1" anchor="b" anchorCtr="0" compatLnSpc="1">
            <a:prstTxWarp prst="textNoShape">
              <a:avLst/>
            </a:prstTxWarp>
          </a:bodyPr>
          <a:lstStyle>
            <a:lvl1pPr algn="r" defTabSz="966788">
              <a:defRPr sz="1300"/>
            </a:lvl1pPr>
          </a:lstStyle>
          <a:p>
            <a:fld id="{156355B0-D284-524A-8376-4F5129BE133B}" type="slidenum">
              <a:rPr lang="en-US"/>
              <a:pPr/>
              <a:t>‹#›</a:t>
            </a:fld>
            <a:endParaRPr lang="en-US" dirty="0"/>
          </a:p>
        </p:txBody>
      </p:sp>
    </p:spTree>
    <p:extLst>
      <p:ext uri="{BB962C8B-B14F-4D97-AF65-F5344CB8AC3E}">
        <p14:creationId xmlns:p14="http://schemas.microsoft.com/office/powerpoint/2010/main" val="19815857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2F9FDB5C-B5BE-D943-B982-87B31A5ECA35}" type="slidenum">
              <a:rPr lang="en-US"/>
              <a:pPr eaLnBrk="1" hangingPunct="1"/>
              <a:t>1</a:t>
            </a:fld>
            <a:endParaRPr lang="en-US" dirty="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544975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2</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4150510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4</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2004553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6</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1690888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8</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1524238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15</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3755881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22</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4242475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eaLnBrk="0" hangingPunct="0">
              <a:defRPr>
                <a:solidFill>
                  <a:schemeClr val="tx1"/>
                </a:solidFill>
                <a:latin typeface="Arial" charset="0"/>
                <a:ea typeface="ＭＳ Ｐゴシック" charset="0"/>
              </a:defRPr>
            </a:lvl1pPr>
            <a:lvl2pPr marL="742950" indent="-285750" defTabSz="966788" eaLnBrk="0" hangingPunct="0">
              <a:defRPr>
                <a:solidFill>
                  <a:schemeClr val="tx1"/>
                </a:solidFill>
                <a:latin typeface="Arial" charset="0"/>
                <a:ea typeface="ＭＳ Ｐゴシック" charset="0"/>
              </a:defRPr>
            </a:lvl2pPr>
            <a:lvl3pPr marL="1143000" indent="-228600" defTabSz="966788" eaLnBrk="0" hangingPunct="0">
              <a:defRPr>
                <a:solidFill>
                  <a:schemeClr val="tx1"/>
                </a:solidFill>
                <a:latin typeface="Arial" charset="0"/>
                <a:ea typeface="ＭＳ Ｐゴシック" charset="0"/>
              </a:defRPr>
            </a:lvl3pPr>
            <a:lvl4pPr marL="1600200" indent="-228600" defTabSz="966788" eaLnBrk="0" hangingPunct="0">
              <a:defRPr>
                <a:solidFill>
                  <a:schemeClr val="tx1"/>
                </a:solidFill>
                <a:latin typeface="Arial" charset="0"/>
                <a:ea typeface="ＭＳ Ｐゴシック" charset="0"/>
              </a:defRPr>
            </a:lvl4pPr>
            <a:lvl5pPr marL="2057400" indent="-228600" defTabSz="966788" eaLnBrk="0" hangingPunct="0">
              <a:defRPr>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E7CDED6-E12C-A541-8D54-5B66A608144E}" type="slidenum">
              <a:rPr lang="en-US"/>
              <a:pPr eaLnBrk="1" hangingPunct="1"/>
              <a:t>27</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dirty="0"/>
          </a:p>
        </p:txBody>
      </p:sp>
    </p:spTree>
    <p:extLst>
      <p:ext uri="{BB962C8B-B14F-4D97-AF65-F5344CB8AC3E}">
        <p14:creationId xmlns:p14="http://schemas.microsoft.com/office/powerpoint/2010/main" val="2449686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fld id="{6EB26077-CB1A-C14F-A1F0-877EA34EBBE4}" type="slidenum">
              <a:rPr lang="en-US"/>
              <a:pPr/>
              <a:t>‹#›</a:t>
            </a:fld>
            <a:endParaRPr lang="en-US" dirty="0"/>
          </a:p>
        </p:txBody>
      </p:sp>
    </p:spTree>
    <p:extLst>
      <p:ext uri="{BB962C8B-B14F-4D97-AF65-F5344CB8AC3E}">
        <p14:creationId xmlns:p14="http://schemas.microsoft.com/office/powerpoint/2010/main" val="20829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fld id="{5004E2DA-A4DC-1B40-8464-599E1EEA1E8C}" type="slidenum">
              <a:rPr lang="en-US"/>
              <a:pPr/>
              <a:t>‹#›</a:t>
            </a:fld>
            <a:endParaRPr lang="en-US" dirty="0"/>
          </a:p>
        </p:txBody>
      </p:sp>
    </p:spTree>
    <p:extLst>
      <p:ext uri="{BB962C8B-B14F-4D97-AF65-F5344CB8AC3E}">
        <p14:creationId xmlns:p14="http://schemas.microsoft.com/office/powerpoint/2010/main" val="520590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fld id="{58023521-0506-1949-9A4B-5098BF2E0E96}" type="slidenum">
              <a:rPr lang="en-US"/>
              <a:pPr/>
              <a:t>‹#›</a:t>
            </a:fld>
            <a:endParaRPr lang="en-US" dirty="0"/>
          </a:p>
        </p:txBody>
      </p:sp>
    </p:spTree>
    <p:extLst>
      <p:ext uri="{BB962C8B-B14F-4D97-AF65-F5344CB8AC3E}">
        <p14:creationId xmlns:p14="http://schemas.microsoft.com/office/powerpoint/2010/main" val="4111543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fld id="{02425F12-138E-7043-9C27-916EA8F992A0}" type="slidenum">
              <a:rPr lang="en-US"/>
              <a:pPr/>
              <a:t>‹#›</a:t>
            </a:fld>
            <a:endParaRPr lang="en-US" dirty="0"/>
          </a:p>
        </p:txBody>
      </p:sp>
    </p:spTree>
    <p:extLst>
      <p:ext uri="{BB962C8B-B14F-4D97-AF65-F5344CB8AC3E}">
        <p14:creationId xmlns:p14="http://schemas.microsoft.com/office/powerpoint/2010/main" val="213307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fld id="{7924351C-54DB-9A45-82C5-533D8049224B}" type="slidenum">
              <a:rPr lang="en-US"/>
              <a:pPr/>
              <a:t>‹#›</a:t>
            </a:fld>
            <a:endParaRPr lang="en-US" dirty="0"/>
          </a:p>
        </p:txBody>
      </p:sp>
    </p:spTree>
    <p:extLst>
      <p:ext uri="{BB962C8B-B14F-4D97-AF65-F5344CB8AC3E}">
        <p14:creationId xmlns:p14="http://schemas.microsoft.com/office/powerpoint/2010/main" val="1462684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fld id="{75D403D9-0A69-4F49-B411-568A57CF2169}" type="slidenum">
              <a:rPr lang="en-US"/>
              <a:pPr/>
              <a:t>‹#›</a:t>
            </a:fld>
            <a:endParaRPr lang="en-US" dirty="0"/>
          </a:p>
        </p:txBody>
      </p:sp>
    </p:spTree>
    <p:extLst>
      <p:ext uri="{BB962C8B-B14F-4D97-AF65-F5344CB8AC3E}">
        <p14:creationId xmlns:p14="http://schemas.microsoft.com/office/powerpoint/2010/main" val="3876705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1"/>
          </p:nvPr>
        </p:nvSpPr>
        <p:spPr>
          <a:ln/>
        </p:spPr>
        <p:txBody>
          <a:bodyPr/>
          <a:lstStyle>
            <a:lvl1pPr>
              <a:defRPr/>
            </a:lvl1pPr>
          </a:lstStyle>
          <a:p>
            <a:fld id="{F74BD7F4-58AA-6042-8B6C-C76BBFE8CC44}" type="slidenum">
              <a:rPr lang="en-US"/>
              <a:pPr/>
              <a:t>‹#›</a:t>
            </a:fld>
            <a:endParaRPr lang="en-US" dirty="0"/>
          </a:p>
        </p:txBody>
      </p:sp>
    </p:spTree>
    <p:extLst>
      <p:ext uri="{BB962C8B-B14F-4D97-AF65-F5344CB8AC3E}">
        <p14:creationId xmlns:p14="http://schemas.microsoft.com/office/powerpoint/2010/main" val="118183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1"/>
          </p:nvPr>
        </p:nvSpPr>
        <p:spPr>
          <a:ln/>
        </p:spPr>
        <p:txBody>
          <a:bodyPr/>
          <a:lstStyle>
            <a:lvl1pPr>
              <a:defRPr/>
            </a:lvl1pPr>
          </a:lstStyle>
          <a:p>
            <a:fld id="{18E7FC34-5188-664F-B834-3696EF4F6537}" type="slidenum">
              <a:rPr lang="en-US"/>
              <a:pPr/>
              <a:t>‹#›</a:t>
            </a:fld>
            <a:endParaRPr lang="en-US" dirty="0"/>
          </a:p>
        </p:txBody>
      </p:sp>
    </p:spTree>
    <p:extLst>
      <p:ext uri="{BB962C8B-B14F-4D97-AF65-F5344CB8AC3E}">
        <p14:creationId xmlns:p14="http://schemas.microsoft.com/office/powerpoint/2010/main" val="2205299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6"/>
          <p:cNvSpPr>
            <a:spLocks noGrp="1" noChangeArrowheads="1"/>
          </p:cNvSpPr>
          <p:nvPr>
            <p:ph type="sldNum" sz="quarter" idx="11"/>
          </p:nvPr>
        </p:nvSpPr>
        <p:spPr>
          <a:ln/>
        </p:spPr>
        <p:txBody>
          <a:bodyPr/>
          <a:lstStyle>
            <a:lvl1pPr>
              <a:defRPr/>
            </a:lvl1pPr>
          </a:lstStyle>
          <a:p>
            <a:fld id="{1DA99058-0BBD-0944-8A24-F1F0A7984BCD}" type="slidenum">
              <a:rPr lang="en-US"/>
              <a:pPr/>
              <a:t>‹#›</a:t>
            </a:fld>
            <a:endParaRPr lang="en-US" dirty="0"/>
          </a:p>
        </p:txBody>
      </p:sp>
    </p:spTree>
    <p:extLst>
      <p:ext uri="{BB962C8B-B14F-4D97-AF65-F5344CB8AC3E}">
        <p14:creationId xmlns:p14="http://schemas.microsoft.com/office/powerpoint/2010/main" val="630713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fld id="{AD0FAEF4-E89D-E341-9FA2-69D4C56698DB}" type="slidenum">
              <a:rPr lang="en-US"/>
              <a:pPr/>
              <a:t>‹#›</a:t>
            </a:fld>
            <a:endParaRPr lang="en-US" dirty="0"/>
          </a:p>
        </p:txBody>
      </p:sp>
    </p:spTree>
    <p:extLst>
      <p:ext uri="{BB962C8B-B14F-4D97-AF65-F5344CB8AC3E}">
        <p14:creationId xmlns:p14="http://schemas.microsoft.com/office/powerpoint/2010/main" val="2356296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fld id="{F9BD9944-4586-EA43-8EAB-E162DC80B742}" type="slidenum">
              <a:rPr lang="en-US"/>
              <a:pPr/>
              <a:t>‹#›</a:t>
            </a:fld>
            <a:endParaRPr lang="en-US" dirty="0"/>
          </a:p>
        </p:txBody>
      </p:sp>
    </p:spTree>
    <p:extLst>
      <p:ext uri="{BB962C8B-B14F-4D97-AF65-F5344CB8AC3E}">
        <p14:creationId xmlns:p14="http://schemas.microsoft.com/office/powerpoint/2010/main" val="1581239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Icon"/>
          <p:cNvPicPr>
            <a:picLocks noChangeAspect="1" noChangeArrowheads="1"/>
          </p:cNvPicPr>
          <p:nvPr userDrawn="1"/>
        </p:nvPicPr>
        <p:blipFill>
          <a:blip r:embed="rId13" cstate="email">
            <a:extLst>
              <a:ext uri="{28A0092B-C50C-407E-A947-70E740481C1C}">
                <a14:useLocalDpi xmlns:a14="http://schemas.microsoft.com/office/drawing/2010/main" val="0"/>
              </a:ext>
            </a:extLst>
          </a:blip>
          <a:srcRect/>
          <a:stretch>
            <a:fillRect/>
          </a:stretch>
        </p:blipFill>
        <p:spPr bwMode="auto">
          <a:xfrm>
            <a:off x="7772400" y="6172200"/>
            <a:ext cx="60960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Garamond" charset="0"/>
              </a:defRPr>
            </a:lvl1pPr>
          </a:lstStyle>
          <a:p>
            <a:fld id="{29FBAA7D-58F6-F04A-B9F4-1DBBB9B26BD4}" type="slidenum">
              <a:rPr lang="en-US"/>
              <a:pPr/>
              <a:t>‹#›</a:t>
            </a:fld>
            <a:endParaRPr lang="en-US" dirty="0"/>
          </a:p>
        </p:txBody>
      </p:sp>
      <p:sp>
        <p:nvSpPr>
          <p:cNvPr id="1034" name="Text Box 10"/>
          <p:cNvSpPr txBox="1">
            <a:spLocks noChangeArrowheads="1"/>
          </p:cNvSpPr>
          <p:nvPr userDrawn="1"/>
        </p:nvSpPr>
        <p:spPr bwMode="auto">
          <a:xfrm>
            <a:off x="365125" y="6319838"/>
            <a:ext cx="1131327" cy="230832"/>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900" dirty="0">
                <a:latin typeface="Trebuchet MS" charset="0"/>
                <a:cs typeface="Arial" charset="0"/>
              </a:rPr>
              <a:t>© </a:t>
            </a:r>
            <a:r>
              <a:rPr lang="en-US" sz="900" dirty="0" smtClean="0">
                <a:latin typeface="Trebuchet MS" charset="0"/>
                <a:cs typeface="Arial" charset="0"/>
              </a:rPr>
              <a:t>2017 </a:t>
            </a:r>
            <a:r>
              <a:rPr lang="en-US" sz="900" dirty="0">
                <a:latin typeface="Trebuchet MS" charset="0"/>
                <a:cs typeface="Arial" charset="0"/>
              </a:rPr>
              <a:t>WolfBrown</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p:titleStyle>
    <p:body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66800" y="609601"/>
            <a:ext cx="7772400" cy="2590800"/>
          </a:xfrm>
        </p:spPr>
        <p:txBody>
          <a:bodyPr>
            <a:normAutofit/>
          </a:bodyPr>
          <a:lstStyle/>
          <a:p>
            <a:pPr eaLnBrk="1" hangingPunct="1"/>
            <a:r>
              <a:rPr lang="en-US" sz="2800" b="1" dirty="0" smtClean="0"/>
              <a:t/>
            </a:r>
            <a:br>
              <a:rPr lang="en-US" sz="2800" b="1" dirty="0" smtClean="0"/>
            </a:br>
            <a:r>
              <a:rPr lang="en-US" sz="4000" b="1" dirty="0" smtClean="0"/>
              <a:t>Triple Play</a:t>
            </a:r>
            <a:br>
              <a:rPr lang="en-US" sz="4000" b="1" dirty="0" smtClean="0"/>
            </a:br>
            <a:r>
              <a:rPr lang="en-US" sz="2800" b="1" dirty="0"/>
              <a:t/>
            </a:r>
            <a:br>
              <a:rPr lang="en-US" sz="2800" b="1" dirty="0"/>
            </a:br>
            <a:r>
              <a:rPr lang="en-US" sz="2800" b="1" dirty="0" smtClean="0"/>
              <a:t>Audience Perceptions of New Plays</a:t>
            </a:r>
            <a:endParaRPr lang="en-US" sz="2200" dirty="0"/>
          </a:p>
        </p:txBody>
      </p:sp>
      <p:sp>
        <p:nvSpPr>
          <p:cNvPr id="3075" name="Rectangle 3"/>
          <p:cNvSpPr>
            <a:spLocks noGrp="1" noChangeArrowheads="1"/>
          </p:cNvSpPr>
          <p:nvPr>
            <p:ph type="subTitle" idx="1"/>
          </p:nvPr>
        </p:nvSpPr>
        <p:spPr>
          <a:xfrm>
            <a:off x="1600200" y="4191000"/>
            <a:ext cx="6781800" cy="2209800"/>
          </a:xfrm>
        </p:spPr>
        <p:txBody>
          <a:bodyPr/>
          <a:lstStyle/>
          <a:p>
            <a:pPr eaLnBrk="1" hangingPunct="1">
              <a:lnSpc>
                <a:spcPct val="80000"/>
              </a:lnSpc>
            </a:pPr>
            <a:endParaRPr lang="en-US" sz="2000" dirty="0" smtClean="0">
              <a:latin typeface="Trebuchet MS" charset="0"/>
            </a:endParaRPr>
          </a:p>
          <a:p>
            <a:pPr eaLnBrk="1" hangingPunct="1">
              <a:lnSpc>
                <a:spcPct val="80000"/>
              </a:lnSpc>
            </a:pPr>
            <a:r>
              <a:rPr lang="en-US" sz="2000" dirty="0" smtClean="0">
                <a:latin typeface="Trebuchet MS" charset="0"/>
              </a:rPr>
              <a:t>Highlights and Discussion Points</a:t>
            </a:r>
          </a:p>
          <a:p>
            <a:pPr eaLnBrk="1" hangingPunct="1">
              <a:lnSpc>
                <a:spcPct val="80000"/>
              </a:lnSpc>
            </a:pPr>
            <a:endParaRPr lang="en-US" sz="2000" dirty="0">
              <a:latin typeface="Trebuchet MS" charset="0"/>
            </a:endParaRPr>
          </a:p>
          <a:p>
            <a:pPr eaLnBrk="1" hangingPunct="1">
              <a:lnSpc>
                <a:spcPct val="80000"/>
              </a:lnSpc>
            </a:pPr>
            <a:endParaRPr lang="en-US" sz="1200" dirty="0">
              <a:latin typeface="Trebuchet MS" charset="0"/>
            </a:endParaRPr>
          </a:p>
        </p:txBody>
      </p:sp>
      <p:pic>
        <p:nvPicPr>
          <p:cNvPr id="3076" name="Picture 4" descr="WolfBrown_logo_small"/>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04800" y="533400"/>
            <a:ext cx="1068388"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078" name="Picture 6" descr="Return Address"/>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8534400" y="4191000"/>
            <a:ext cx="257175" cy="2219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10</a:t>
            </a:fld>
            <a:endParaRPr lang="en-US" dirty="0"/>
          </a:p>
        </p:txBody>
      </p:sp>
      <p:sp>
        <p:nvSpPr>
          <p:cNvPr id="6" name="Title 1"/>
          <p:cNvSpPr txBox="1">
            <a:spLocks/>
          </p:cNvSpPr>
          <p:nvPr/>
        </p:nvSpPr>
        <p:spPr>
          <a:xfrm>
            <a:off x="304800" y="0"/>
            <a:ext cx="8458200" cy="9906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800" dirty="0"/>
              <a:t>The vast majority of audience members don’t care whether a play is a premiere or </a:t>
            </a:r>
            <a:r>
              <a:rPr lang="en-US" sz="2800" dirty="0" smtClean="0"/>
              <a:t>not.</a:t>
            </a:r>
            <a:endParaRPr lang="en-US" sz="2800" dirty="0">
              <a:solidFill>
                <a:srgbClr val="FF0000"/>
              </a:solidFill>
            </a:endParaRPr>
          </a:p>
        </p:txBody>
      </p:sp>
      <p:pic>
        <p:nvPicPr>
          <p:cNvPr id="3" name="Picture 2"/>
          <p:cNvPicPr>
            <a:picLocks noChangeAspect="1"/>
          </p:cNvPicPr>
          <p:nvPr/>
        </p:nvPicPr>
        <p:blipFill>
          <a:blip r:embed="rId2"/>
          <a:stretch>
            <a:fillRect/>
          </a:stretch>
        </p:blipFill>
        <p:spPr>
          <a:xfrm>
            <a:off x="1371600" y="988709"/>
            <a:ext cx="6248400" cy="4830323"/>
          </a:xfrm>
          <a:prstGeom prst="rect">
            <a:avLst/>
          </a:prstGeom>
        </p:spPr>
      </p:pic>
      <p:sp>
        <p:nvSpPr>
          <p:cNvPr id="7" name="Content Placeholder 2"/>
          <p:cNvSpPr txBox="1">
            <a:spLocks/>
          </p:cNvSpPr>
          <p:nvPr/>
        </p:nvSpPr>
        <p:spPr>
          <a:xfrm>
            <a:off x="990600" y="5486400"/>
            <a:ext cx="7162800" cy="1143000"/>
          </a:xfrm>
          <a:prstGeom prst="rect">
            <a:avLst/>
          </a:prstGeom>
        </p:spPr>
        <p:txBody>
          <a:bodyPr>
            <a:normAutofit/>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FontTx/>
              <a:buNone/>
            </a:pPr>
            <a:endParaRPr lang="en-US" sz="1800" dirty="0" smtClean="0"/>
          </a:p>
          <a:p>
            <a:pPr marL="0" indent="0">
              <a:buFontTx/>
              <a:buNone/>
            </a:pPr>
            <a:r>
              <a:rPr lang="en-US" sz="1800" dirty="0" smtClean="0">
                <a:solidFill>
                  <a:srgbClr val="008000"/>
                </a:solidFill>
              </a:rPr>
              <a:t>“Calling something [World Premiere] has no effect. They don’t really care.” 						       Chicago</a:t>
            </a:r>
          </a:p>
          <a:p>
            <a:endParaRPr lang="en-US" sz="1800" dirty="0"/>
          </a:p>
        </p:txBody>
      </p:sp>
    </p:spTree>
    <p:extLst>
      <p:ext uri="{BB962C8B-B14F-4D97-AF65-F5344CB8AC3E}">
        <p14:creationId xmlns:p14="http://schemas.microsoft.com/office/powerpoint/2010/main" val="3990525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11</a:t>
            </a:fld>
            <a:endParaRPr lang="en-US" dirty="0"/>
          </a:p>
        </p:txBody>
      </p:sp>
      <p:sp>
        <p:nvSpPr>
          <p:cNvPr id="4" name="Content Placeholder 2"/>
          <p:cNvSpPr txBox="1">
            <a:spLocks/>
          </p:cNvSpPr>
          <p:nvPr/>
        </p:nvSpPr>
        <p:spPr>
          <a:xfrm>
            <a:off x="3962400" y="4191000"/>
            <a:ext cx="4648200" cy="1828800"/>
          </a:xfrm>
          <a:prstGeom prst="rect">
            <a:avLst/>
          </a:prstGeom>
        </p:spPr>
        <p:txBody>
          <a:bodyPr>
            <a:normAutofit/>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lvl="1"/>
            <a:r>
              <a:rPr lang="en-US" dirty="0" smtClean="0"/>
              <a:t> For most STBs what matters is that a play is “new to them.”</a:t>
            </a:r>
            <a:endParaRPr lang="en-US" sz="1500" dirty="0" smtClean="0"/>
          </a:p>
          <a:p>
            <a:pPr marL="514350" indent="-514350">
              <a:buFont typeface="+mj-lt"/>
              <a:buAutoNum type="arabicPeriod"/>
            </a:pPr>
            <a:endParaRPr lang="en-US" sz="2600" dirty="0" smtClean="0"/>
          </a:p>
          <a:p>
            <a:endParaRPr lang="en-US" sz="2200" dirty="0"/>
          </a:p>
          <a:p>
            <a:pPr lvl="1"/>
            <a:endParaRPr lang="en-US" sz="1400" dirty="0"/>
          </a:p>
        </p:txBody>
      </p:sp>
      <p:sp>
        <p:nvSpPr>
          <p:cNvPr id="6" name="Title 1"/>
          <p:cNvSpPr txBox="1">
            <a:spLocks/>
          </p:cNvSpPr>
          <p:nvPr/>
        </p:nvSpPr>
        <p:spPr>
          <a:xfrm>
            <a:off x="4038600" y="381000"/>
            <a:ext cx="4495800" cy="37338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pPr algn="l"/>
            <a:r>
              <a:rPr lang="en-US" sz="2800" dirty="0" smtClean="0"/>
              <a:t>Moreover, </a:t>
            </a:r>
            <a:r>
              <a:rPr lang="en-US" sz="2800" dirty="0"/>
              <a:t>most STBs don’t distinguish between local and world premieres, and those that do are about evenly split between those who prefer local and those who prefer world </a:t>
            </a:r>
            <a:r>
              <a:rPr lang="en-US" sz="2800" dirty="0" smtClean="0"/>
              <a:t>premieres.</a:t>
            </a:r>
          </a:p>
          <a:p>
            <a:endParaRPr lang="en-US" sz="2800" dirty="0">
              <a:solidFill>
                <a:srgbClr val="FF0000"/>
              </a:solidFill>
            </a:endParaRPr>
          </a:p>
        </p:txBody>
      </p:sp>
      <p:pic>
        <p:nvPicPr>
          <p:cNvPr id="5" name="Picture 4"/>
          <p:cNvPicPr>
            <a:picLocks noChangeAspect="1"/>
          </p:cNvPicPr>
          <p:nvPr/>
        </p:nvPicPr>
        <p:blipFill>
          <a:blip r:embed="rId2"/>
          <a:stretch>
            <a:fillRect/>
          </a:stretch>
        </p:blipFill>
        <p:spPr>
          <a:xfrm>
            <a:off x="457200" y="317020"/>
            <a:ext cx="3200400" cy="5887584"/>
          </a:xfrm>
          <a:prstGeom prst="rect">
            <a:avLst/>
          </a:prstGeom>
          <a:ln>
            <a:solidFill>
              <a:schemeClr val="tx1">
                <a:lumMod val="50000"/>
                <a:lumOff val="50000"/>
              </a:schemeClr>
            </a:solidFill>
          </a:ln>
        </p:spPr>
      </p:pic>
    </p:spTree>
    <p:extLst>
      <p:ext uri="{BB962C8B-B14F-4D97-AF65-F5344CB8AC3E}">
        <p14:creationId xmlns:p14="http://schemas.microsoft.com/office/powerpoint/2010/main" val="1110528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15400" cy="914400"/>
          </a:xfrm>
        </p:spPr>
        <p:txBody>
          <a:bodyPr/>
          <a:lstStyle/>
          <a:p>
            <a:r>
              <a:rPr lang="en-US" sz="3200" dirty="0" smtClean="0"/>
              <a:t>Analysis of New Play Affinity Scores</a:t>
            </a:r>
            <a:endParaRPr lang="en-US" sz="3200" dirty="0"/>
          </a:p>
        </p:txBody>
      </p:sp>
      <p:sp>
        <p:nvSpPr>
          <p:cNvPr id="4" name="Slide Number Placeholder 3"/>
          <p:cNvSpPr>
            <a:spLocks noGrp="1"/>
          </p:cNvSpPr>
          <p:nvPr>
            <p:ph type="sldNum" sz="quarter" idx="11"/>
          </p:nvPr>
        </p:nvSpPr>
        <p:spPr/>
        <p:txBody>
          <a:bodyPr/>
          <a:lstStyle/>
          <a:p>
            <a:fld id="{02425F12-138E-7043-9C27-916EA8F992A0}" type="slidenum">
              <a:rPr lang="en-US" smtClean="0"/>
              <a:pPr/>
              <a:t>12</a:t>
            </a:fld>
            <a:endParaRPr lang="en-US" dirty="0"/>
          </a:p>
        </p:txBody>
      </p:sp>
      <p:grpSp>
        <p:nvGrpSpPr>
          <p:cNvPr id="7" name="Group 6"/>
          <p:cNvGrpSpPr/>
          <p:nvPr/>
        </p:nvGrpSpPr>
        <p:grpSpPr>
          <a:xfrm>
            <a:off x="609600" y="1066800"/>
            <a:ext cx="7924800" cy="5257800"/>
            <a:chOff x="1066800" y="1066800"/>
            <a:chExt cx="6705600" cy="4416669"/>
          </a:xfrm>
        </p:grpSpPr>
        <p:grpSp>
          <p:nvGrpSpPr>
            <p:cNvPr id="3" name="Group 2"/>
            <p:cNvGrpSpPr/>
            <p:nvPr/>
          </p:nvGrpSpPr>
          <p:grpSpPr>
            <a:xfrm>
              <a:off x="1066800" y="1066800"/>
              <a:ext cx="6705600" cy="4416669"/>
              <a:chOff x="1066800" y="1066800"/>
              <a:chExt cx="6705600" cy="4416669"/>
            </a:xfrm>
          </p:grpSpPr>
          <p:pic>
            <p:nvPicPr>
              <p:cNvPr id="22" name="Picture 21"/>
              <p:cNvPicPr>
                <a:picLocks noChangeAspect="1"/>
              </p:cNvPicPr>
              <p:nvPr/>
            </p:nvPicPr>
            <p:blipFill>
              <a:blip r:embed="rId2"/>
              <a:stretch>
                <a:fillRect/>
              </a:stretch>
            </p:blipFill>
            <p:spPr>
              <a:xfrm>
                <a:off x="1066800" y="1066800"/>
                <a:ext cx="6705600" cy="4416669"/>
              </a:xfrm>
              <a:prstGeom prst="rect">
                <a:avLst/>
              </a:prstGeom>
              <a:ln>
                <a:solidFill>
                  <a:schemeClr val="bg1">
                    <a:lumMod val="50000"/>
                  </a:schemeClr>
                </a:solidFill>
              </a:ln>
            </p:spPr>
          </p:pic>
          <p:sp>
            <p:nvSpPr>
              <p:cNvPr id="13" name="Rectangle 12"/>
              <p:cNvSpPr/>
              <p:nvPr/>
            </p:nvSpPr>
            <p:spPr>
              <a:xfrm>
                <a:off x="4267200" y="1828800"/>
                <a:ext cx="810022" cy="2667000"/>
              </a:xfrm>
              <a:prstGeom prst="rect">
                <a:avLst/>
              </a:prstGeom>
              <a:solidFill>
                <a:schemeClr val="accent1">
                  <a:lumMod val="75000"/>
                  <a:alpha val="18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5105400" y="1828800"/>
                <a:ext cx="2362200" cy="2667000"/>
              </a:xfrm>
              <a:prstGeom prst="rect">
                <a:avLst/>
              </a:prstGeom>
              <a:solidFill>
                <a:srgbClr val="DA1208">
                  <a:alpha val="19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1981200" y="1828800"/>
                <a:ext cx="2286000" cy="2667000"/>
              </a:xfrm>
              <a:prstGeom prst="rect">
                <a:avLst/>
              </a:prstGeom>
              <a:solidFill>
                <a:srgbClr val="7E09FF">
                  <a:alpha val="14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flipV="1">
                <a:off x="5105400" y="1828800"/>
                <a:ext cx="0" cy="2667000"/>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grpSp>
        <p:cxnSp>
          <p:nvCxnSpPr>
            <p:cNvPr id="12" name="Straight Connector 11"/>
            <p:cNvCxnSpPr/>
            <p:nvPr/>
          </p:nvCxnSpPr>
          <p:spPr>
            <a:xfrm flipV="1">
              <a:off x="4267200" y="1828800"/>
              <a:ext cx="0" cy="2667000"/>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2819400" y="1828800"/>
              <a:ext cx="749349" cy="276999"/>
            </a:xfrm>
            <a:prstGeom prst="rect">
              <a:avLst/>
            </a:prstGeom>
            <a:noFill/>
          </p:spPr>
          <p:txBody>
            <a:bodyPr wrap="none" rtlCol="0">
              <a:spAutoFit/>
            </a:bodyPr>
            <a:lstStyle/>
            <a:p>
              <a:r>
                <a:rPr lang="en-US" sz="1200" dirty="0" smtClean="0">
                  <a:latin typeface="+mj-lt"/>
                </a:rPr>
                <a:t>Skeptics</a:t>
              </a:r>
              <a:endParaRPr lang="en-US" sz="1200" dirty="0">
                <a:latin typeface="+mj-lt"/>
              </a:endParaRPr>
            </a:p>
          </p:txBody>
        </p:sp>
        <p:sp>
          <p:nvSpPr>
            <p:cNvPr id="19" name="TextBox 18"/>
            <p:cNvSpPr txBox="1"/>
            <p:nvPr/>
          </p:nvSpPr>
          <p:spPr>
            <a:xfrm>
              <a:off x="4231001" y="1828800"/>
              <a:ext cx="952980" cy="276999"/>
            </a:xfrm>
            <a:prstGeom prst="rect">
              <a:avLst/>
            </a:prstGeom>
            <a:noFill/>
          </p:spPr>
          <p:txBody>
            <a:bodyPr wrap="none" rtlCol="0">
              <a:spAutoFit/>
            </a:bodyPr>
            <a:lstStyle/>
            <a:p>
              <a:r>
                <a:rPr lang="en-US" sz="1200" dirty="0" smtClean="0">
                  <a:latin typeface="+mj-lt"/>
                </a:rPr>
                <a:t>Enthusiasts</a:t>
              </a:r>
              <a:endParaRPr lang="en-US" sz="1200" dirty="0">
                <a:latin typeface="+mj-lt"/>
              </a:endParaRPr>
            </a:p>
          </p:txBody>
        </p:sp>
        <p:sp>
          <p:nvSpPr>
            <p:cNvPr id="20" name="TextBox 19"/>
            <p:cNvSpPr txBox="1"/>
            <p:nvPr/>
          </p:nvSpPr>
          <p:spPr>
            <a:xfrm>
              <a:off x="5657811" y="1802604"/>
              <a:ext cx="998140" cy="276999"/>
            </a:xfrm>
            <a:prstGeom prst="rect">
              <a:avLst/>
            </a:prstGeom>
            <a:noFill/>
          </p:spPr>
          <p:txBody>
            <a:bodyPr wrap="none" rtlCol="0">
              <a:spAutoFit/>
            </a:bodyPr>
            <a:lstStyle/>
            <a:p>
              <a:r>
                <a:rPr lang="en-US" sz="1200" dirty="0" smtClean="0">
                  <a:latin typeface="+mj-lt"/>
                </a:rPr>
                <a:t>Co-Creators</a:t>
              </a:r>
              <a:endParaRPr lang="en-US" sz="1200" dirty="0">
                <a:latin typeface="+mj-lt"/>
              </a:endParaRPr>
            </a:p>
          </p:txBody>
        </p:sp>
      </p:grpSp>
    </p:spTree>
    <p:extLst>
      <p:ext uri="{BB962C8B-B14F-4D97-AF65-F5344CB8AC3E}">
        <p14:creationId xmlns:p14="http://schemas.microsoft.com/office/powerpoint/2010/main" val="1759781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13</a:t>
            </a:fld>
            <a:endParaRPr lang="en-US" dirty="0"/>
          </a:p>
        </p:txBody>
      </p:sp>
      <p:sp>
        <p:nvSpPr>
          <p:cNvPr id="4" name="Content Placeholder 2"/>
          <p:cNvSpPr txBox="1">
            <a:spLocks/>
          </p:cNvSpPr>
          <p:nvPr/>
        </p:nvSpPr>
        <p:spPr>
          <a:xfrm>
            <a:off x="457200" y="2057400"/>
            <a:ext cx="8229600" cy="4648200"/>
          </a:xfrm>
          <a:prstGeom prst="rect">
            <a:avLst/>
          </a:prstGeom>
        </p:spPr>
        <p:txBody>
          <a:bodyPr>
            <a:normAutofit/>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2200" dirty="0" smtClean="0"/>
              <a:t>Four character traits are strongly correlated with respondents’ interest in new plays:</a:t>
            </a:r>
          </a:p>
          <a:p>
            <a:pPr lvl="1"/>
            <a:r>
              <a:rPr lang="en-US" sz="2000" dirty="0" smtClean="0">
                <a:latin typeface="+mn-lt"/>
              </a:rPr>
              <a:t> The desire to challenge ones assumptions and ideas about the world</a:t>
            </a:r>
          </a:p>
          <a:p>
            <a:pPr lvl="1"/>
            <a:r>
              <a:rPr lang="en-US" sz="2000" dirty="0" smtClean="0">
                <a:latin typeface="+mn-lt"/>
              </a:rPr>
              <a:t> The </a:t>
            </a:r>
            <a:r>
              <a:rPr lang="en-US" sz="2000" dirty="0">
                <a:latin typeface="+mn-lt"/>
              </a:rPr>
              <a:t>desire to engage with important issues in one’s </a:t>
            </a:r>
            <a:r>
              <a:rPr lang="en-US" sz="2000" dirty="0" smtClean="0">
                <a:latin typeface="+mn-lt"/>
              </a:rPr>
              <a:t>community</a:t>
            </a:r>
            <a:endParaRPr lang="en-US" sz="2000" dirty="0">
              <a:latin typeface="+mn-lt"/>
            </a:endParaRPr>
          </a:p>
          <a:p>
            <a:pPr lvl="1"/>
            <a:r>
              <a:rPr lang="en-US" sz="2000" dirty="0" smtClean="0">
                <a:latin typeface="+mn-lt"/>
              </a:rPr>
              <a:t> Enjoying being taken beyond one’s comfort zone with a piece of theatre</a:t>
            </a:r>
            <a:endParaRPr lang="en-US" sz="2000" dirty="0">
              <a:latin typeface="+mn-lt"/>
            </a:endParaRPr>
          </a:p>
          <a:p>
            <a:pPr lvl="1"/>
            <a:r>
              <a:rPr lang="en-US" sz="2000" dirty="0" smtClean="0">
                <a:latin typeface="+mn-lt"/>
              </a:rPr>
              <a:t> Enjoying </a:t>
            </a:r>
            <a:r>
              <a:rPr lang="en-US" sz="2000" dirty="0">
                <a:latin typeface="+mn-lt"/>
              </a:rPr>
              <a:t>plays without a clear narrative (i.e., abstract or non-linear form</a:t>
            </a:r>
            <a:r>
              <a:rPr lang="en-US" sz="2000" dirty="0" smtClean="0">
                <a:latin typeface="+mn-lt"/>
              </a:rPr>
              <a:t>)</a:t>
            </a:r>
            <a:endParaRPr lang="en-US" sz="2000" dirty="0">
              <a:latin typeface="+mn-lt"/>
            </a:endParaRPr>
          </a:p>
          <a:p>
            <a:pPr marL="469900" indent="-342900"/>
            <a:r>
              <a:rPr lang="en-US" sz="2200" dirty="0" smtClean="0"/>
              <a:t>Together, these four characteristics explain 30% of the variance in respondents’ NPAS.</a:t>
            </a:r>
          </a:p>
          <a:p>
            <a:pPr marL="127000" indent="0">
              <a:buNone/>
            </a:pPr>
            <a:endParaRPr lang="en-US" sz="2800" dirty="0" smtClean="0">
              <a:latin typeface="+mn-lt"/>
            </a:endParaRPr>
          </a:p>
          <a:p>
            <a:pPr marL="469900" indent="-342900"/>
            <a:r>
              <a:rPr lang="en-US" sz="2200" dirty="0" smtClean="0">
                <a:latin typeface="+mn-lt"/>
              </a:rPr>
              <a:t>By contrast, demographic variables such as age, race, and gender have little or no influence on respondents’ interest in new plays.</a:t>
            </a:r>
            <a:endParaRPr lang="en-US" sz="2200" dirty="0">
              <a:latin typeface="+mn-lt"/>
            </a:endParaRPr>
          </a:p>
          <a:p>
            <a:pPr marL="127000" indent="0">
              <a:buNone/>
            </a:pPr>
            <a:endParaRPr lang="en-US" sz="2800" dirty="0" smtClean="0">
              <a:latin typeface="+mn-lt"/>
            </a:endParaRPr>
          </a:p>
        </p:txBody>
      </p:sp>
      <p:sp>
        <p:nvSpPr>
          <p:cNvPr id="6" name="Title 1"/>
          <p:cNvSpPr txBox="1">
            <a:spLocks/>
          </p:cNvSpPr>
          <p:nvPr/>
        </p:nvSpPr>
        <p:spPr>
          <a:xfrm>
            <a:off x="0" y="76200"/>
            <a:ext cx="9144000" cy="14478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800" dirty="0"/>
              <a:t>STBs who are interested in challenging their assumptions, engaging with important issues in their communities, and taking aesthetic risks have a stronger affinity for new </a:t>
            </a:r>
            <a:r>
              <a:rPr lang="en-US" sz="2800" dirty="0" smtClean="0"/>
              <a:t>plays.</a:t>
            </a:r>
            <a:endParaRPr lang="en-US" sz="2800" dirty="0">
              <a:solidFill>
                <a:srgbClr val="FF0000"/>
              </a:solidFill>
            </a:endParaRPr>
          </a:p>
        </p:txBody>
      </p:sp>
    </p:spTree>
    <p:extLst>
      <p:ext uri="{BB962C8B-B14F-4D97-AF65-F5344CB8AC3E}">
        <p14:creationId xmlns:p14="http://schemas.microsoft.com/office/powerpoint/2010/main" val="4002203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14</a:t>
            </a:fld>
            <a:endParaRPr lang="en-US" dirty="0"/>
          </a:p>
        </p:txBody>
      </p:sp>
      <p:sp>
        <p:nvSpPr>
          <p:cNvPr id="6" name="Title 1"/>
          <p:cNvSpPr txBox="1">
            <a:spLocks/>
          </p:cNvSpPr>
          <p:nvPr/>
        </p:nvSpPr>
        <p:spPr>
          <a:xfrm>
            <a:off x="228600" y="228600"/>
            <a:ext cx="8610600" cy="1401762"/>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pPr marL="0" lvl="0" indent="0">
              <a:buNone/>
            </a:pPr>
            <a:r>
              <a:rPr lang="en-US" sz="2400" dirty="0"/>
              <a:t>In interviews, many audience members expressed an interest in recommendations based on previous experiences, as in “if you liked this play, you’ll love our next play.”</a:t>
            </a:r>
          </a:p>
        </p:txBody>
      </p:sp>
      <p:sp>
        <p:nvSpPr>
          <p:cNvPr id="5" name="Content Placeholder 2"/>
          <p:cNvSpPr txBox="1">
            <a:spLocks/>
          </p:cNvSpPr>
          <p:nvPr/>
        </p:nvSpPr>
        <p:spPr>
          <a:xfrm>
            <a:off x="457200" y="1828800"/>
            <a:ext cx="8229600" cy="4267200"/>
          </a:xfrm>
          <a:prstGeom prst="rect">
            <a:avLst/>
          </a:prstGeom>
        </p:spPr>
        <p:txBody>
          <a:bodyPr>
            <a:normAutofit fontScale="85000" lnSpcReduction="20000"/>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None/>
            </a:pPr>
            <a:r>
              <a:rPr lang="en-US" sz="2400" dirty="0" smtClean="0">
                <a:solidFill>
                  <a:srgbClr val="008000"/>
                </a:solidFill>
              </a:rPr>
              <a:t>“</a:t>
            </a:r>
            <a:r>
              <a:rPr lang="en-US" sz="2400" dirty="0">
                <a:solidFill>
                  <a:srgbClr val="008000"/>
                </a:solidFill>
              </a:rPr>
              <a:t>T</a:t>
            </a:r>
            <a:r>
              <a:rPr lang="en-US" sz="2400" dirty="0" smtClean="0">
                <a:solidFill>
                  <a:srgbClr val="008000"/>
                </a:solidFill>
              </a:rPr>
              <a:t>hey </a:t>
            </a:r>
            <a:r>
              <a:rPr lang="en-US" sz="2400" dirty="0">
                <a:solidFill>
                  <a:srgbClr val="008000"/>
                </a:solidFill>
              </a:rPr>
              <a:t>really wanted something like if you like these 3 plays you should go see THIS play, and something that was either like a person doing it or something like what Netflix </a:t>
            </a:r>
            <a:r>
              <a:rPr lang="en-US" sz="2400" dirty="0" smtClean="0">
                <a:solidFill>
                  <a:srgbClr val="008000"/>
                </a:solidFill>
              </a:rPr>
              <a:t>has: Oh </a:t>
            </a:r>
            <a:r>
              <a:rPr lang="en-US" sz="2400" dirty="0">
                <a:solidFill>
                  <a:srgbClr val="008000"/>
                </a:solidFill>
              </a:rPr>
              <a:t>you watched this, you should watch this next</a:t>
            </a:r>
            <a:r>
              <a:rPr lang="en-US" sz="2400" dirty="0" smtClean="0">
                <a:solidFill>
                  <a:srgbClr val="008000"/>
                </a:solidFill>
              </a:rPr>
              <a:t>.”</a:t>
            </a:r>
          </a:p>
          <a:p>
            <a:pPr marL="0" indent="0" algn="r">
              <a:buNone/>
            </a:pPr>
            <a:r>
              <a:rPr lang="en-US" sz="2400" dirty="0" smtClean="0">
                <a:solidFill>
                  <a:srgbClr val="008000"/>
                </a:solidFill>
              </a:rPr>
              <a:t>San Francisco</a:t>
            </a:r>
          </a:p>
          <a:p>
            <a:pPr marL="0" indent="0">
              <a:buNone/>
            </a:pPr>
            <a:endParaRPr lang="en-US" sz="2400" dirty="0">
              <a:solidFill>
                <a:srgbClr val="008000"/>
              </a:solidFill>
            </a:endParaRPr>
          </a:p>
          <a:p>
            <a:pPr marL="0" indent="0">
              <a:buNone/>
            </a:pPr>
            <a:r>
              <a:rPr lang="en-US" sz="2400" dirty="0" smtClean="0">
                <a:solidFill>
                  <a:srgbClr val="008000"/>
                </a:solidFill>
              </a:rPr>
              <a:t>“So </a:t>
            </a:r>
            <a:r>
              <a:rPr lang="en-US" sz="2400" dirty="0">
                <a:solidFill>
                  <a:srgbClr val="008000"/>
                </a:solidFill>
              </a:rPr>
              <a:t>in terms of the reviews and their response to them, they really just want the plays to be contextualized. They </a:t>
            </a:r>
            <a:r>
              <a:rPr lang="en-US" sz="2400" dirty="0" smtClean="0">
                <a:solidFill>
                  <a:srgbClr val="008000"/>
                </a:solidFill>
              </a:rPr>
              <a:t>don’t [care about] </a:t>
            </a:r>
            <a:r>
              <a:rPr lang="en-US" sz="2400" dirty="0">
                <a:solidFill>
                  <a:srgbClr val="008000"/>
                </a:solidFill>
              </a:rPr>
              <a:t>that whole rating system, it’s not as </a:t>
            </a:r>
            <a:r>
              <a:rPr lang="en-US" sz="2400" dirty="0" smtClean="0">
                <a:solidFill>
                  <a:srgbClr val="008000"/>
                </a:solidFill>
              </a:rPr>
              <a:t>important. It’s just setting them up to understand what they’re walking into is what’s important to them. But they would like: ‘If you like this, you’d love …’”</a:t>
            </a:r>
          </a:p>
          <a:p>
            <a:pPr marL="0" indent="0" algn="r">
              <a:buNone/>
            </a:pPr>
            <a:r>
              <a:rPr lang="en-US" sz="2400" dirty="0" smtClean="0">
                <a:solidFill>
                  <a:srgbClr val="008000"/>
                </a:solidFill>
              </a:rPr>
              <a:t>Atlanta</a:t>
            </a:r>
          </a:p>
          <a:p>
            <a:pPr marL="0" indent="0">
              <a:buNone/>
            </a:pPr>
            <a:endParaRPr lang="en-US" sz="2400" dirty="0">
              <a:solidFill>
                <a:srgbClr val="008000"/>
              </a:solidFill>
            </a:endParaRPr>
          </a:p>
          <a:p>
            <a:pPr marL="0" indent="0">
              <a:buNone/>
            </a:pPr>
            <a:r>
              <a:rPr lang="en-US" sz="2400" dirty="0" smtClean="0">
                <a:solidFill>
                  <a:srgbClr val="008000"/>
                </a:solidFill>
              </a:rPr>
              <a:t>“Using </a:t>
            </a:r>
            <a:r>
              <a:rPr lang="en-US" sz="2400" dirty="0">
                <a:solidFill>
                  <a:srgbClr val="008000"/>
                </a:solidFill>
              </a:rPr>
              <a:t>them as an </a:t>
            </a:r>
            <a:r>
              <a:rPr lang="en-US" sz="2400" dirty="0" smtClean="0">
                <a:solidFill>
                  <a:srgbClr val="008000"/>
                </a:solidFill>
              </a:rPr>
              <a:t>example </a:t>
            </a:r>
            <a:r>
              <a:rPr lang="en-US" sz="2400" dirty="0">
                <a:solidFill>
                  <a:srgbClr val="008000"/>
                </a:solidFill>
              </a:rPr>
              <a:t>you </a:t>
            </a:r>
            <a:r>
              <a:rPr lang="en-US" sz="2400" dirty="0" smtClean="0">
                <a:solidFill>
                  <a:srgbClr val="008000"/>
                </a:solidFill>
              </a:rPr>
              <a:t>could </a:t>
            </a:r>
            <a:r>
              <a:rPr lang="en-US" sz="2400" dirty="0">
                <a:solidFill>
                  <a:srgbClr val="008000"/>
                </a:solidFill>
              </a:rPr>
              <a:t>tag onto: </a:t>
            </a:r>
            <a:r>
              <a:rPr lang="en-US" sz="2400" dirty="0" smtClean="0">
                <a:solidFill>
                  <a:srgbClr val="008000"/>
                </a:solidFill>
              </a:rPr>
              <a:t>‘If </a:t>
            </a:r>
            <a:r>
              <a:rPr lang="en-US" sz="2400" dirty="0">
                <a:solidFill>
                  <a:srgbClr val="008000"/>
                </a:solidFill>
              </a:rPr>
              <a:t>you like Lauren Gunderson </a:t>
            </a:r>
            <a:r>
              <a:rPr lang="en-US" sz="2400" dirty="0" smtClean="0">
                <a:solidFill>
                  <a:srgbClr val="008000"/>
                </a:solidFill>
              </a:rPr>
              <a:t>and Aaron Loeb, </a:t>
            </a:r>
            <a:r>
              <a:rPr lang="en-US" sz="2400" dirty="0">
                <a:solidFill>
                  <a:srgbClr val="008000"/>
                </a:solidFill>
              </a:rPr>
              <a:t>here’s another local playwright that’s talking about our </a:t>
            </a:r>
            <a:r>
              <a:rPr lang="en-US" sz="2400" dirty="0" smtClean="0">
                <a:solidFill>
                  <a:srgbClr val="008000"/>
                </a:solidFill>
              </a:rPr>
              <a:t>community.’”</a:t>
            </a:r>
          </a:p>
          <a:p>
            <a:pPr marL="0" indent="0" algn="r">
              <a:buNone/>
            </a:pPr>
            <a:r>
              <a:rPr lang="en-US" sz="2400" dirty="0" smtClean="0">
                <a:solidFill>
                  <a:srgbClr val="008000"/>
                </a:solidFill>
              </a:rPr>
              <a:t>San Francisco</a:t>
            </a:r>
            <a:endParaRPr lang="en-US" sz="2200" dirty="0">
              <a:solidFill>
                <a:srgbClr val="008000"/>
              </a:solidFill>
            </a:endParaRPr>
          </a:p>
        </p:txBody>
      </p:sp>
    </p:spTree>
    <p:extLst>
      <p:ext uri="{BB962C8B-B14F-4D97-AF65-F5344CB8AC3E}">
        <p14:creationId xmlns:p14="http://schemas.microsoft.com/office/powerpoint/2010/main" val="3134429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15</a:t>
            </a:fld>
            <a:endParaRPr lang="en-US" dirty="0">
              <a:latin typeface="Garamond" charset="0"/>
            </a:endParaRPr>
          </a:p>
        </p:txBody>
      </p:sp>
      <p:sp>
        <p:nvSpPr>
          <p:cNvPr id="9219" name="Rectangle 2"/>
          <p:cNvSpPr>
            <a:spLocks noChangeArrowheads="1"/>
          </p:cNvSpPr>
          <p:nvPr/>
        </p:nvSpPr>
        <p:spPr bwMode="auto">
          <a:xfrm>
            <a:off x="2438400" y="2133600"/>
            <a:ext cx="60960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r>
              <a:rPr lang="en-US" sz="3600" dirty="0" smtClean="0">
                <a:solidFill>
                  <a:schemeClr val="tx2"/>
                </a:solidFill>
                <a:latin typeface="Trebuchet MS" charset="0"/>
              </a:rPr>
              <a:t>Engagement</a:t>
            </a:r>
            <a:endParaRPr lang="en-US" sz="3600" dirty="0">
              <a:solidFill>
                <a:schemeClr val="tx2"/>
              </a:solidFill>
              <a:latin typeface="Trebuchet MS" charset="0"/>
            </a:endParaRPr>
          </a:p>
        </p:txBody>
      </p:sp>
      <p:pic>
        <p:nvPicPr>
          <p:cNvPr id="9220"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2362200"/>
            <a:ext cx="1790700" cy="1127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24520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16</a:t>
            </a:fld>
            <a:endParaRPr lang="en-US" dirty="0"/>
          </a:p>
        </p:txBody>
      </p:sp>
      <p:sp>
        <p:nvSpPr>
          <p:cNvPr id="6" name="Title 1"/>
          <p:cNvSpPr txBox="1">
            <a:spLocks/>
          </p:cNvSpPr>
          <p:nvPr/>
        </p:nvSpPr>
        <p:spPr>
          <a:xfrm>
            <a:off x="152400" y="0"/>
            <a:ext cx="8839200" cy="11430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400" dirty="0"/>
              <a:t>People who are eager to discuss performances immediately after seeing them are more interested in all types of engagement activities, whereas those who prefer to reflect in private show little interest in </a:t>
            </a:r>
            <a:r>
              <a:rPr lang="en-US" sz="2400" dirty="0" smtClean="0"/>
              <a:t>engaging.</a:t>
            </a:r>
            <a:endParaRPr lang="en-US" sz="2400" dirty="0">
              <a:solidFill>
                <a:srgbClr val="FF0000"/>
              </a:solidFill>
            </a:endParaRPr>
          </a:p>
        </p:txBody>
      </p:sp>
      <p:pic>
        <p:nvPicPr>
          <p:cNvPr id="3" name="Picture 2"/>
          <p:cNvPicPr>
            <a:picLocks noChangeAspect="1"/>
          </p:cNvPicPr>
          <p:nvPr/>
        </p:nvPicPr>
        <p:blipFill>
          <a:blip r:embed="rId2"/>
          <a:stretch>
            <a:fillRect/>
          </a:stretch>
        </p:blipFill>
        <p:spPr>
          <a:xfrm>
            <a:off x="152400" y="1828800"/>
            <a:ext cx="6826369" cy="4466636"/>
          </a:xfrm>
          <a:prstGeom prst="rect">
            <a:avLst/>
          </a:prstGeom>
          <a:ln>
            <a:solidFill>
              <a:schemeClr val="tx1">
                <a:lumMod val="50000"/>
                <a:lumOff val="50000"/>
              </a:schemeClr>
            </a:solidFill>
          </a:ln>
        </p:spPr>
      </p:pic>
      <p:sp>
        <p:nvSpPr>
          <p:cNvPr id="7" name="Content Placeholder 2"/>
          <p:cNvSpPr txBox="1">
            <a:spLocks/>
          </p:cNvSpPr>
          <p:nvPr/>
        </p:nvSpPr>
        <p:spPr>
          <a:xfrm>
            <a:off x="6934200" y="2057400"/>
            <a:ext cx="2209800" cy="3581400"/>
          </a:xfrm>
          <a:prstGeom prst="rect">
            <a:avLst/>
          </a:prstGeom>
        </p:spPr>
        <p:txBody>
          <a:bodyPr>
            <a:normAutofit/>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r>
              <a:rPr lang="en-US" sz="2200" dirty="0" smtClean="0">
                <a:solidFill>
                  <a:srgbClr val="000000"/>
                </a:solidFill>
              </a:rPr>
              <a:t>Some people are talkers and others aren’t:</a:t>
            </a:r>
          </a:p>
          <a:p>
            <a:pPr marL="274320" lvl="1"/>
            <a:r>
              <a:rPr lang="en-US" sz="1600" dirty="0" smtClean="0"/>
              <a:t>How can theatres support those who prefer to reflect privately?</a:t>
            </a:r>
          </a:p>
          <a:p>
            <a:pPr marL="457200" indent="-457200">
              <a:buFont typeface="+mj-lt"/>
              <a:buAutoNum type="arabicPeriod"/>
            </a:pPr>
            <a:endParaRPr lang="en-US" sz="2400" dirty="0"/>
          </a:p>
          <a:p>
            <a:pPr marL="457200" lvl="0" indent="-457200">
              <a:buFont typeface="+mj-lt"/>
              <a:buAutoNum type="arabicPeriod"/>
            </a:pPr>
            <a:endParaRPr lang="en-US" sz="2400" dirty="0" smtClean="0"/>
          </a:p>
          <a:p>
            <a:pPr marL="457200" lvl="0" indent="-457200">
              <a:buFont typeface="+mj-lt"/>
              <a:buAutoNum type="arabicPeriod"/>
            </a:pPr>
            <a:endParaRPr lang="en-US" sz="2400" dirty="0"/>
          </a:p>
          <a:p>
            <a:endParaRPr lang="en-US" sz="2300" dirty="0"/>
          </a:p>
          <a:p>
            <a:pPr marL="514350" indent="-514350">
              <a:buFont typeface="+mj-lt"/>
              <a:buAutoNum type="arabicPeriod"/>
            </a:pPr>
            <a:endParaRPr lang="en-US" sz="2600" dirty="0"/>
          </a:p>
          <a:p>
            <a:endParaRPr lang="en-US" sz="2200" dirty="0"/>
          </a:p>
          <a:p>
            <a:pPr lvl="1"/>
            <a:endParaRPr lang="en-US" sz="1400" dirty="0"/>
          </a:p>
        </p:txBody>
      </p:sp>
    </p:spTree>
    <p:extLst>
      <p:ext uri="{BB962C8B-B14F-4D97-AF65-F5344CB8AC3E}">
        <p14:creationId xmlns:p14="http://schemas.microsoft.com/office/powerpoint/2010/main" val="919905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17</a:t>
            </a:fld>
            <a:endParaRPr lang="en-US" dirty="0"/>
          </a:p>
        </p:txBody>
      </p:sp>
      <p:sp>
        <p:nvSpPr>
          <p:cNvPr id="6" name="Title 1"/>
          <p:cNvSpPr txBox="1">
            <a:spLocks/>
          </p:cNvSpPr>
          <p:nvPr/>
        </p:nvSpPr>
        <p:spPr>
          <a:xfrm>
            <a:off x="228600" y="0"/>
            <a:ext cx="8763000" cy="9144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pPr lvl="0"/>
            <a:r>
              <a:rPr lang="en-US" sz="2400" dirty="0"/>
              <a:t>New Play Skeptics want to be well-informed about what they’re going to see before arriving at the theatre, but are generally less interested in engagement activities or additional information </a:t>
            </a:r>
            <a:r>
              <a:rPr lang="en-US" sz="2400" dirty="0" smtClean="0"/>
              <a:t>afterwards.</a:t>
            </a:r>
            <a:endParaRPr lang="en-US" dirty="0">
              <a:solidFill>
                <a:srgbClr val="FF0000"/>
              </a:solidFill>
            </a:endParaRPr>
          </a:p>
        </p:txBody>
      </p:sp>
      <p:pic>
        <p:nvPicPr>
          <p:cNvPr id="3" name="Picture 2"/>
          <p:cNvPicPr>
            <a:picLocks noChangeAspect="1"/>
          </p:cNvPicPr>
          <p:nvPr/>
        </p:nvPicPr>
        <p:blipFill>
          <a:blip r:embed="rId2"/>
          <a:stretch>
            <a:fillRect/>
          </a:stretch>
        </p:blipFill>
        <p:spPr>
          <a:xfrm>
            <a:off x="1295400" y="1524000"/>
            <a:ext cx="6400800" cy="4860836"/>
          </a:xfrm>
          <a:prstGeom prst="rect">
            <a:avLst/>
          </a:prstGeom>
          <a:ln>
            <a:solidFill>
              <a:schemeClr val="tx1">
                <a:lumMod val="50000"/>
                <a:lumOff val="50000"/>
              </a:schemeClr>
            </a:solidFill>
          </a:ln>
        </p:spPr>
      </p:pic>
      <p:sp>
        <p:nvSpPr>
          <p:cNvPr id="5" name="TextBox 4"/>
          <p:cNvSpPr txBox="1"/>
          <p:nvPr/>
        </p:nvSpPr>
        <p:spPr>
          <a:xfrm>
            <a:off x="1295400" y="1981200"/>
            <a:ext cx="838200" cy="400110"/>
          </a:xfrm>
          <a:prstGeom prst="rect">
            <a:avLst/>
          </a:prstGeom>
          <a:noFill/>
        </p:spPr>
        <p:txBody>
          <a:bodyPr wrap="square" rtlCol="0">
            <a:spAutoFit/>
          </a:bodyPr>
          <a:lstStyle/>
          <a:p>
            <a:r>
              <a:rPr lang="en-US" sz="1000" dirty="0" smtClean="0">
                <a:latin typeface="Trebuchet MS"/>
                <a:cs typeface="Trebuchet MS"/>
              </a:rPr>
              <a:t>High Interest</a:t>
            </a:r>
            <a:endParaRPr lang="en-US" sz="1000" dirty="0">
              <a:latin typeface="Trebuchet MS"/>
              <a:cs typeface="Trebuchet MS"/>
            </a:endParaRPr>
          </a:p>
        </p:txBody>
      </p:sp>
      <p:sp>
        <p:nvSpPr>
          <p:cNvPr id="7" name="TextBox 6"/>
          <p:cNvSpPr txBox="1"/>
          <p:nvPr/>
        </p:nvSpPr>
        <p:spPr>
          <a:xfrm>
            <a:off x="1295400" y="5257800"/>
            <a:ext cx="838200" cy="400110"/>
          </a:xfrm>
          <a:prstGeom prst="rect">
            <a:avLst/>
          </a:prstGeom>
          <a:noFill/>
        </p:spPr>
        <p:txBody>
          <a:bodyPr wrap="square" rtlCol="0">
            <a:spAutoFit/>
          </a:bodyPr>
          <a:lstStyle/>
          <a:p>
            <a:r>
              <a:rPr lang="en-US" sz="1000" dirty="0" smtClean="0">
                <a:latin typeface="Trebuchet MS"/>
                <a:cs typeface="Trebuchet MS"/>
              </a:rPr>
              <a:t>Low Interest</a:t>
            </a:r>
            <a:endParaRPr lang="en-US" sz="1000" dirty="0">
              <a:latin typeface="Trebuchet MS"/>
              <a:cs typeface="Trebuchet MS"/>
            </a:endParaRPr>
          </a:p>
        </p:txBody>
      </p:sp>
    </p:spTree>
    <p:extLst>
      <p:ext uri="{BB962C8B-B14F-4D97-AF65-F5344CB8AC3E}">
        <p14:creationId xmlns:p14="http://schemas.microsoft.com/office/powerpoint/2010/main" val="3030157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447800" y="1524000"/>
            <a:ext cx="6311900" cy="4827394"/>
          </a:xfrm>
          <a:prstGeom prst="rect">
            <a:avLst/>
          </a:prstGeom>
          <a:ln>
            <a:solidFill>
              <a:schemeClr val="tx1">
                <a:lumMod val="50000"/>
                <a:lumOff val="50000"/>
              </a:schemeClr>
            </a:solidFill>
          </a:ln>
        </p:spPr>
      </p:pic>
      <p:sp>
        <p:nvSpPr>
          <p:cNvPr id="2" name="Slide Number Placeholder 1"/>
          <p:cNvSpPr>
            <a:spLocks noGrp="1"/>
          </p:cNvSpPr>
          <p:nvPr>
            <p:ph type="sldNum" sz="quarter" idx="11"/>
          </p:nvPr>
        </p:nvSpPr>
        <p:spPr/>
        <p:txBody>
          <a:bodyPr/>
          <a:lstStyle/>
          <a:p>
            <a:fld id="{1DA99058-0BBD-0944-8A24-F1F0A7984BCD}" type="slidenum">
              <a:rPr lang="en-US" smtClean="0"/>
              <a:pPr/>
              <a:t>18</a:t>
            </a:fld>
            <a:endParaRPr lang="en-US" dirty="0"/>
          </a:p>
        </p:txBody>
      </p:sp>
      <p:sp>
        <p:nvSpPr>
          <p:cNvPr id="6" name="Title 1"/>
          <p:cNvSpPr txBox="1">
            <a:spLocks/>
          </p:cNvSpPr>
          <p:nvPr/>
        </p:nvSpPr>
        <p:spPr>
          <a:xfrm>
            <a:off x="228600" y="152400"/>
            <a:ext cx="8686800" cy="9906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pPr lvl="0"/>
            <a:r>
              <a:rPr lang="en-US" sz="2400" dirty="0"/>
              <a:t>STBs with high affinity for new plays need less information going into a new play but are more interested in vigorously discussing the work immediately after the </a:t>
            </a:r>
            <a:r>
              <a:rPr lang="en-US" sz="2400" dirty="0" smtClean="0"/>
              <a:t>performance. </a:t>
            </a:r>
            <a:endParaRPr lang="en-US" sz="2400" dirty="0">
              <a:solidFill>
                <a:srgbClr val="FF0000"/>
              </a:solidFill>
            </a:endParaRPr>
          </a:p>
        </p:txBody>
      </p:sp>
      <p:sp>
        <p:nvSpPr>
          <p:cNvPr id="5" name="TextBox 4"/>
          <p:cNvSpPr txBox="1"/>
          <p:nvPr/>
        </p:nvSpPr>
        <p:spPr>
          <a:xfrm>
            <a:off x="1447800" y="1981200"/>
            <a:ext cx="838200" cy="400110"/>
          </a:xfrm>
          <a:prstGeom prst="rect">
            <a:avLst/>
          </a:prstGeom>
          <a:noFill/>
        </p:spPr>
        <p:txBody>
          <a:bodyPr wrap="square" rtlCol="0">
            <a:spAutoFit/>
          </a:bodyPr>
          <a:lstStyle/>
          <a:p>
            <a:r>
              <a:rPr lang="en-US" sz="1000" dirty="0" smtClean="0">
                <a:latin typeface="Trebuchet MS"/>
                <a:cs typeface="Trebuchet MS"/>
              </a:rPr>
              <a:t>High Interest</a:t>
            </a:r>
            <a:endParaRPr lang="en-US" sz="1000" dirty="0">
              <a:latin typeface="Trebuchet MS"/>
              <a:cs typeface="Trebuchet MS"/>
            </a:endParaRPr>
          </a:p>
        </p:txBody>
      </p:sp>
      <p:sp>
        <p:nvSpPr>
          <p:cNvPr id="7" name="TextBox 6"/>
          <p:cNvSpPr txBox="1"/>
          <p:nvPr/>
        </p:nvSpPr>
        <p:spPr>
          <a:xfrm>
            <a:off x="1447800" y="5257800"/>
            <a:ext cx="838200" cy="400110"/>
          </a:xfrm>
          <a:prstGeom prst="rect">
            <a:avLst/>
          </a:prstGeom>
          <a:noFill/>
        </p:spPr>
        <p:txBody>
          <a:bodyPr wrap="square" rtlCol="0">
            <a:spAutoFit/>
          </a:bodyPr>
          <a:lstStyle/>
          <a:p>
            <a:r>
              <a:rPr lang="en-US" sz="1000" dirty="0" smtClean="0">
                <a:latin typeface="Trebuchet MS"/>
                <a:cs typeface="Trebuchet MS"/>
              </a:rPr>
              <a:t>Low Interest</a:t>
            </a:r>
            <a:endParaRPr lang="en-US" sz="1000" dirty="0">
              <a:latin typeface="Trebuchet MS"/>
              <a:cs typeface="Trebuchet MS"/>
            </a:endParaRPr>
          </a:p>
        </p:txBody>
      </p:sp>
    </p:spTree>
    <p:extLst>
      <p:ext uri="{BB962C8B-B14F-4D97-AF65-F5344CB8AC3E}">
        <p14:creationId xmlns:p14="http://schemas.microsoft.com/office/powerpoint/2010/main" val="3865346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19</a:t>
            </a:fld>
            <a:endParaRPr lang="en-US" dirty="0"/>
          </a:p>
        </p:txBody>
      </p:sp>
      <p:sp>
        <p:nvSpPr>
          <p:cNvPr id="6" name="Title 1"/>
          <p:cNvSpPr txBox="1">
            <a:spLocks/>
          </p:cNvSpPr>
          <p:nvPr/>
        </p:nvSpPr>
        <p:spPr>
          <a:xfrm>
            <a:off x="304800" y="0"/>
            <a:ext cx="8610600" cy="11430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600" dirty="0" smtClean="0"/>
              <a:t>Overall, STBs are most interested in receiving information directly from the playwright and/or talks-backs with the artists after seeing a new play. </a:t>
            </a:r>
            <a:endParaRPr lang="en-US" sz="2600" dirty="0">
              <a:solidFill>
                <a:srgbClr val="FF0000"/>
              </a:solidFill>
            </a:endParaRPr>
          </a:p>
        </p:txBody>
      </p:sp>
      <p:pic>
        <p:nvPicPr>
          <p:cNvPr id="5" name="Picture 4"/>
          <p:cNvPicPr>
            <a:picLocks noChangeAspect="1"/>
          </p:cNvPicPr>
          <p:nvPr/>
        </p:nvPicPr>
        <p:blipFill>
          <a:blip r:embed="rId2"/>
          <a:stretch>
            <a:fillRect/>
          </a:stretch>
        </p:blipFill>
        <p:spPr>
          <a:xfrm>
            <a:off x="838200" y="1371600"/>
            <a:ext cx="7646194" cy="4953000"/>
          </a:xfrm>
          <a:prstGeom prst="rect">
            <a:avLst/>
          </a:prstGeom>
        </p:spPr>
      </p:pic>
    </p:spTree>
    <p:extLst>
      <p:ext uri="{BB962C8B-B14F-4D97-AF65-F5344CB8AC3E}">
        <p14:creationId xmlns:p14="http://schemas.microsoft.com/office/powerpoint/2010/main" val="3853763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2</a:t>
            </a:fld>
            <a:endParaRPr lang="en-US" dirty="0">
              <a:latin typeface="Garamond" charset="0"/>
            </a:endParaRPr>
          </a:p>
        </p:txBody>
      </p:sp>
      <p:sp>
        <p:nvSpPr>
          <p:cNvPr id="9219" name="Rectangle 2"/>
          <p:cNvSpPr>
            <a:spLocks noChangeArrowheads="1"/>
          </p:cNvSpPr>
          <p:nvPr/>
        </p:nvSpPr>
        <p:spPr bwMode="auto">
          <a:xfrm>
            <a:off x="2438400" y="2133600"/>
            <a:ext cx="60960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r>
              <a:rPr lang="en-US" sz="3600" dirty="0" smtClean="0">
                <a:solidFill>
                  <a:schemeClr val="tx2"/>
                </a:solidFill>
                <a:latin typeface="Trebuchet MS" charset="0"/>
              </a:rPr>
              <a:t>Methodology</a:t>
            </a:r>
            <a:endParaRPr lang="en-US" sz="3600" dirty="0">
              <a:solidFill>
                <a:schemeClr val="tx2"/>
              </a:solidFill>
              <a:latin typeface="Trebuchet MS" charset="0"/>
            </a:endParaRPr>
          </a:p>
        </p:txBody>
      </p:sp>
      <p:pic>
        <p:nvPicPr>
          <p:cNvPr id="9220"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2362200"/>
            <a:ext cx="1790700" cy="1127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1978321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20</a:t>
            </a:fld>
            <a:endParaRPr lang="en-US" dirty="0"/>
          </a:p>
        </p:txBody>
      </p:sp>
      <p:sp>
        <p:nvSpPr>
          <p:cNvPr id="6" name="Title 1"/>
          <p:cNvSpPr txBox="1">
            <a:spLocks/>
          </p:cNvSpPr>
          <p:nvPr/>
        </p:nvSpPr>
        <p:spPr>
          <a:xfrm>
            <a:off x="457200" y="0"/>
            <a:ext cx="8229600" cy="11430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3200" dirty="0"/>
              <a:t>Most STBs show little interest in engaging in the development of new plays. </a:t>
            </a:r>
            <a:endParaRPr lang="en-US" sz="3200" dirty="0">
              <a:solidFill>
                <a:srgbClr val="FF0000"/>
              </a:solidFill>
            </a:endParaRPr>
          </a:p>
        </p:txBody>
      </p:sp>
      <p:pic>
        <p:nvPicPr>
          <p:cNvPr id="5" name="Picture 4"/>
          <p:cNvPicPr>
            <a:picLocks noChangeAspect="1"/>
          </p:cNvPicPr>
          <p:nvPr/>
        </p:nvPicPr>
        <p:blipFill>
          <a:blip r:embed="rId2"/>
          <a:stretch>
            <a:fillRect/>
          </a:stretch>
        </p:blipFill>
        <p:spPr>
          <a:xfrm>
            <a:off x="914400" y="1143000"/>
            <a:ext cx="7250526" cy="5105400"/>
          </a:xfrm>
          <a:prstGeom prst="rect">
            <a:avLst/>
          </a:prstGeom>
          <a:ln>
            <a:solidFill>
              <a:schemeClr val="tx1">
                <a:lumMod val="50000"/>
                <a:lumOff val="50000"/>
              </a:schemeClr>
            </a:solidFill>
          </a:ln>
        </p:spPr>
      </p:pic>
    </p:spTree>
    <p:extLst>
      <p:ext uri="{BB962C8B-B14F-4D97-AF65-F5344CB8AC3E}">
        <p14:creationId xmlns:p14="http://schemas.microsoft.com/office/powerpoint/2010/main" val="1552642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21</a:t>
            </a:fld>
            <a:endParaRPr lang="en-US" dirty="0"/>
          </a:p>
        </p:txBody>
      </p:sp>
      <p:sp>
        <p:nvSpPr>
          <p:cNvPr id="4" name="Content Placeholder 2"/>
          <p:cNvSpPr txBox="1">
            <a:spLocks/>
          </p:cNvSpPr>
          <p:nvPr/>
        </p:nvSpPr>
        <p:spPr>
          <a:xfrm>
            <a:off x="0" y="4953000"/>
            <a:ext cx="8839200" cy="1447800"/>
          </a:xfrm>
          <a:prstGeom prst="rect">
            <a:avLst/>
          </a:prstGeom>
        </p:spPr>
        <p:txBody>
          <a:bodyPr>
            <a:normAutofit/>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568325" lvl="1" indent="-223838"/>
            <a:r>
              <a:rPr lang="en-US" sz="1900" dirty="0" smtClean="0"/>
              <a:t>Perhaps the biggest challenge is the lack of knowledge about the new play development process among audience members, and uncertainty about how they can engage meaningfully without being experts. </a:t>
            </a:r>
            <a:endParaRPr lang="en-US" sz="1900" dirty="0"/>
          </a:p>
          <a:p>
            <a:pPr marL="457200" indent="-457200">
              <a:buFont typeface="+mj-lt"/>
              <a:buAutoNum type="arabicPeriod"/>
            </a:pPr>
            <a:endParaRPr lang="en-US" sz="2400" dirty="0" smtClean="0"/>
          </a:p>
          <a:p>
            <a:pPr marL="457200" indent="-457200">
              <a:buFont typeface="+mj-lt"/>
              <a:buAutoNum type="arabicPeriod"/>
            </a:pPr>
            <a:endParaRPr lang="en-US" sz="2400" dirty="0"/>
          </a:p>
          <a:p>
            <a:pPr marL="457200" lvl="0" indent="-457200">
              <a:buFont typeface="+mj-lt"/>
              <a:buAutoNum type="arabicPeriod"/>
            </a:pPr>
            <a:endParaRPr lang="en-US" sz="2400" dirty="0" smtClean="0"/>
          </a:p>
          <a:p>
            <a:pPr marL="457200" lvl="0" indent="-457200">
              <a:buFont typeface="+mj-lt"/>
              <a:buAutoNum type="arabicPeriod"/>
            </a:pPr>
            <a:endParaRPr lang="en-US" sz="2400" dirty="0"/>
          </a:p>
          <a:p>
            <a:endParaRPr lang="en-US" sz="2300" dirty="0"/>
          </a:p>
          <a:p>
            <a:pPr marL="514350" indent="-514350">
              <a:buFont typeface="+mj-lt"/>
              <a:buAutoNum type="arabicPeriod"/>
            </a:pPr>
            <a:endParaRPr lang="en-US" sz="2600" dirty="0"/>
          </a:p>
          <a:p>
            <a:endParaRPr lang="en-US" sz="2200" dirty="0"/>
          </a:p>
          <a:p>
            <a:pPr lvl="1"/>
            <a:endParaRPr lang="en-US" sz="1400" dirty="0"/>
          </a:p>
        </p:txBody>
      </p:sp>
      <p:sp>
        <p:nvSpPr>
          <p:cNvPr id="6" name="Title 1"/>
          <p:cNvSpPr txBox="1">
            <a:spLocks/>
          </p:cNvSpPr>
          <p:nvPr/>
        </p:nvSpPr>
        <p:spPr>
          <a:xfrm>
            <a:off x="0" y="274638"/>
            <a:ext cx="9144000" cy="868362"/>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800" dirty="0"/>
              <a:t>Some avoid plays that are still in development because they want a polished product, while others fear they might unduly influence the playwright’s </a:t>
            </a:r>
            <a:r>
              <a:rPr lang="en-US" sz="2800" dirty="0" smtClean="0"/>
              <a:t>work. </a:t>
            </a:r>
            <a:endParaRPr lang="en-US" sz="2800" dirty="0">
              <a:solidFill>
                <a:srgbClr val="FF0000"/>
              </a:solidFill>
            </a:endParaRPr>
          </a:p>
        </p:txBody>
      </p:sp>
      <p:sp>
        <p:nvSpPr>
          <p:cNvPr id="5" name="Content Placeholder 2"/>
          <p:cNvSpPr txBox="1">
            <a:spLocks/>
          </p:cNvSpPr>
          <p:nvPr/>
        </p:nvSpPr>
        <p:spPr>
          <a:xfrm>
            <a:off x="914400" y="1981200"/>
            <a:ext cx="7315200" cy="2590800"/>
          </a:xfrm>
          <a:prstGeom prst="rect">
            <a:avLst/>
          </a:prstGeom>
        </p:spPr>
        <p:txBody>
          <a:bodyPr>
            <a:normAutofit fontScale="70000" lnSpcReduction="20000"/>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FontTx/>
              <a:buNone/>
            </a:pPr>
            <a:r>
              <a:rPr lang="en-US" sz="2900" dirty="0" smtClean="0">
                <a:solidFill>
                  <a:srgbClr val="008000"/>
                </a:solidFill>
              </a:rPr>
              <a:t>“Just show us the polished product … I don’t want to see how the sausage is made.”</a:t>
            </a:r>
          </a:p>
          <a:p>
            <a:pPr marL="0" indent="0" algn="r">
              <a:buFontTx/>
              <a:buNone/>
            </a:pPr>
            <a:r>
              <a:rPr lang="en-US" sz="2900" dirty="0" smtClean="0">
                <a:solidFill>
                  <a:srgbClr val="008000"/>
                </a:solidFill>
              </a:rPr>
              <a:t>New York</a:t>
            </a:r>
          </a:p>
          <a:p>
            <a:pPr marL="0" indent="0">
              <a:buFontTx/>
              <a:buNone/>
            </a:pPr>
            <a:endParaRPr lang="en-US" sz="2900" dirty="0" smtClean="0">
              <a:solidFill>
                <a:srgbClr val="008000"/>
              </a:solidFill>
            </a:endParaRPr>
          </a:p>
          <a:p>
            <a:pPr marL="0" indent="0">
              <a:buFontTx/>
              <a:buNone/>
            </a:pPr>
            <a:r>
              <a:rPr lang="en-US" sz="2900" dirty="0" smtClean="0">
                <a:solidFill>
                  <a:srgbClr val="008000"/>
                </a:solidFill>
              </a:rPr>
              <a:t>“I was really surprised that people don’t want to impact the writer’s vision. They [said,] ‘That’s not my job. That’s not why I go to the theatre. And it’s not even my place, it wouldn’t be right. I actually want the emotional experience of whatever you want to give me.’”</a:t>
            </a:r>
            <a:endParaRPr lang="en-US" sz="2900" dirty="0">
              <a:solidFill>
                <a:srgbClr val="008000"/>
              </a:solidFill>
            </a:endParaRPr>
          </a:p>
          <a:p>
            <a:pPr marL="0" indent="0" algn="r">
              <a:buFontTx/>
              <a:buNone/>
            </a:pPr>
            <a:r>
              <a:rPr lang="en-US" sz="2900" dirty="0" smtClean="0">
                <a:solidFill>
                  <a:srgbClr val="008000"/>
                </a:solidFill>
              </a:rPr>
              <a:t>Chicago</a:t>
            </a:r>
          </a:p>
          <a:p>
            <a:pPr marL="0" indent="0">
              <a:buFontTx/>
              <a:buNone/>
            </a:pPr>
            <a:endParaRPr lang="en-US" sz="2900" dirty="0" smtClean="0">
              <a:solidFill>
                <a:srgbClr val="008000"/>
              </a:solidFill>
            </a:endParaRPr>
          </a:p>
          <a:p>
            <a:pPr marL="0" indent="0" algn="r">
              <a:buFontTx/>
              <a:buNone/>
            </a:pPr>
            <a:endParaRPr lang="en-US" sz="2900" dirty="0" smtClean="0">
              <a:solidFill>
                <a:srgbClr val="008000"/>
              </a:solidFill>
            </a:endParaRPr>
          </a:p>
          <a:p>
            <a:pPr marL="0" indent="0">
              <a:buFontTx/>
              <a:buNone/>
            </a:pPr>
            <a:endParaRPr lang="en-US" sz="3400" dirty="0" smtClean="0">
              <a:solidFill>
                <a:srgbClr val="008000"/>
              </a:solidFill>
            </a:endParaRPr>
          </a:p>
          <a:p>
            <a:pPr marL="0" indent="0">
              <a:buFontTx/>
              <a:buNone/>
            </a:pPr>
            <a:endParaRPr lang="en-US" dirty="0" smtClean="0">
              <a:solidFill>
                <a:srgbClr val="008000"/>
              </a:solidFill>
            </a:endParaRPr>
          </a:p>
          <a:p>
            <a:pPr marL="0" indent="0" algn="r">
              <a:buFontTx/>
              <a:buNone/>
            </a:pPr>
            <a:endParaRPr lang="en-US" dirty="0">
              <a:solidFill>
                <a:srgbClr val="008000"/>
              </a:solidFill>
            </a:endParaRPr>
          </a:p>
        </p:txBody>
      </p:sp>
    </p:spTree>
    <p:extLst>
      <p:ext uri="{BB962C8B-B14F-4D97-AF65-F5344CB8AC3E}">
        <p14:creationId xmlns:p14="http://schemas.microsoft.com/office/powerpoint/2010/main" val="604645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22</a:t>
            </a:fld>
            <a:endParaRPr lang="en-US" dirty="0">
              <a:latin typeface="Garamond" charset="0"/>
            </a:endParaRPr>
          </a:p>
        </p:txBody>
      </p:sp>
      <p:sp>
        <p:nvSpPr>
          <p:cNvPr id="9219" name="Rectangle 2"/>
          <p:cNvSpPr>
            <a:spLocks noChangeArrowheads="1"/>
          </p:cNvSpPr>
          <p:nvPr/>
        </p:nvSpPr>
        <p:spPr bwMode="auto">
          <a:xfrm>
            <a:off x="2438400" y="2133600"/>
            <a:ext cx="60960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r>
              <a:rPr lang="en-US" sz="3600" dirty="0" smtClean="0">
                <a:solidFill>
                  <a:schemeClr val="tx2"/>
                </a:solidFill>
                <a:latin typeface="Trebuchet MS" charset="0"/>
              </a:rPr>
              <a:t>Connection to Playwrights</a:t>
            </a:r>
            <a:endParaRPr lang="en-US" sz="3600" dirty="0">
              <a:solidFill>
                <a:schemeClr val="tx2"/>
              </a:solidFill>
              <a:latin typeface="Trebuchet MS" charset="0"/>
            </a:endParaRPr>
          </a:p>
        </p:txBody>
      </p:sp>
      <p:pic>
        <p:nvPicPr>
          <p:cNvPr id="9220"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2362200"/>
            <a:ext cx="1790700" cy="1127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2310765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23</a:t>
            </a:fld>
            <a:endParaRPr lang="en-US" dirty="0"/>
          </a:p>
        </p:txBody>
      </p:sp>
      <p:sp>
        <p:nvSpPr>
          <p:cNvPr id="6" name="Title 1"/>
          <p:cNvSpPr txBox="1">
            <a:spLocks/>
          </p:cNvSpPr>
          <p:nvPr/>
        </p:nvSpPr>
        <p:spPr>
          <a:xfrm>
            <a:off x="457200" y="274638"/>
            <a:ext cx="8229600" cy="868362"/>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pPr lvl="0"/>
            <a:r>
              <a:rPr lang="en-US" dirty="0" smtClean="0"/>
              <a:t>Most </a:t>
            </a:r>
            <a:r>
              <a:rPr lang="en-US" dirty="0"/>
              <a:t>STBs don’t pay much attention to the authors of the plays they </a:t>
            </a:r>
            <a:r>
              <a:rPr lang="en-US" dirty="0" smtClean="0"/>
              <a:t>see. </a:t>
            </a:r>
            <a:endParaRPr lang="en-US" dirty="0">
              <a:solidFill>
                <a:srgbClr val="FF0000"/>
              </a:solidFill>
            </a:endParaRPr>
          </a:p>
        </p:txBody>
      </p:sp>
      <p:sp>
        <p:nvSpPr>
          <p:cNvPr id="5" name="Content Placeholder 2"/>
          <p:cNvSpPr txBox="1">
            <a:spLocks/>
          </p:cNvSpPr>
          <p:nvPr/>
        </p:nvSpPr>
        <p:spPr>
          <a:xfrm>
            <a:off x="533400" y="2057400"/>
            <a:ext cx="8001000" cy="3886200"/>
          </a:xfrm>
          <a:prstGeom prst="rect">
            <a:avLst/>
          </a:prstGeom>
        </p:spPr>
        <p:txBody>
          <a:bodyPr>
            <a:normAutofit/>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FontTx/>
              <a:buNone/>
            </a:pPr>
            <a:r>
              <a:rPr lang="en-US" sz="2000" dirty="0" smtClean="0">
                <a:solidFill>
                  <a:srgbClr val="008000"/>
                </a:solidFill>
              </a:rPr>
              <a:t>“None of them knew the names of playwrights, and it wasn’t important in their decision.”</a:t>
            </a:r>
          </a:p>
          <a:p>
            <a:pPr marL="0" indent="0" algn="r">
              <a:buFontTx/>
              <a:buNone/>
            </a:pPr>
            <a:r>
              <a:rPr lang="en-US" sz="2000" dirty="0" smtClean="0">
                <a:solidFill>
                  <a:srgbClr val="008000"/>
                </a:solidFill>
              </a:rPr>
              <a:t>Boston</a:t>
            </a:r>
          </a:p>
          <a:p>
            <a:pPr marL="0" indent="0">
              <a:buFontTx/>
              <a:buNone/>
            </a:pPr>
            <a:endParaRPr lang="en-US" sz="2000" dirty="0" smtClean="0">
              <a:solidFill>
                <a:srgbClr val="008000"/>
              </a:solidFill>
            </a:endParaRPr>
          </a:p>
          <a:p>
            <a:pPr marL="0" indent="0">
              <a:buFontTx/>
              <a:buNone/>
            </a:pPr>
            <a:r>
              <a:rPr lang="en-US" sz="2000" dirty="0" smtClean="0">
                <a:solidFill>
                  <a:srgbClr val="008000"/>
                </a:solidFill>
              </a:rPr>
              <a:t>“The name of the playwright doesn’t matter.”</a:t>
            </a:r>
            <a:endParaRPr lang="en-US" sz="2000" dirty="0">
              <a:solidFill>
                <a:srgbClr val="008000"/>
              </a:solidFill>
            </a:endParaRPr>
          </a:p>
          <a:p>
            <a:pPr marL="0" indent="0" algn="r">
              <a:buFontTx/>
              <a:buNone/>
            </a:pPr>
            <a:r>
              <a:rPr lang="en-US" sz="2000" dirty="0" smtClean="0">
                <a:solidFill>
                  <a:srgbClr val="008000"/>
                </a:solidFill>
              </a:rPr>
              <a:t>Washington DC</a:t>
            </a:r>
          </a:p>
          <a:p>
            <a:pPr marL="0" indent="0">
              <a:buFontTx/>
              <a:buNone/>
            </a:pPr>
            <a:endParaRPr lang="en-US" sz="2000" dirty="0" smtClean="0">
              <a:solidFill>
                <a:srgbClr val="008000"/>
              </a:solidFill>
            </a:endParaRPr>
          </a:p>
          <a:p>
            <a:pPr marL="0" indent="0">
              <a:buFontTx/>
              <a:buNone/>
            </a:pPr>
            <a:r>
              <a:rPr lang="en-US" sz="2000" dirty="0" smtClean="0">
                <a:solidFill>
                  <a:srgbClr val="008000"/>
                </a:solidFill>
              </a:rPr>
              <a:t>“They didn’t really care who wrote the play… the playwright is just never around when they come – when they encounter the play the playwright is not there. It’s just a name on the program. So they just didn’t know.”</a:t>
            </a:r>
            <a:endParaRPr lang="en-US" sz="2000" dirty="0">
              <a:solidFill>
                <a:srgbClr val="008000"/>
              </a:solidFill>
            </a:endParaRPr>
          </a:p>
          <a:p>
            <a:pPr marL="0" indent="0" algn="r">
              <a:buFontTx/>
              <a:buNone/>
            </a:pPr>
            <a:r>
              <a:rPr lang="en-US" sz="2000" dirty="0" smtClean="0">
                <a:solidFill>
                  <a:srgbClr val="008000"/>
                </a:solidFill>
              </a:rPr>
              <a:t>Atlanta</a:t>
            </a:r>
          </a:p>
          <a:p>
            <a:pPr marL="0" indent="0">
              <a:buFontTx/>
              <a:buNone/>
            </a:pPr>
            <a:endParaRPr lang="en-US" sz="2000" dirty="0" smtClean="0">
              <a:solidFill>
                <a:srgbClr val="008000"/>
              </a:solidFill>
            </a:endParaRPr>
          </a:p>
          <a:p>
            <a:pPr marL="0" indent="0">
              <a:buFontTx/>
              <a:buNone/>
            </a:pPr>
            <a:endParaRPr lang="en-US" sz="1800" dirty="0" smtClean="0">
              <a:solidFill>
                <a:srgbClr val="008000"/>
              </a:solidFill>
            </a:endParaRPr>
          </a:p>
          <a:p>
            <a:pPr marL="0" indent="0" algn="r">
              <a:buFontTx/>
              <a:buNone/>
            </a:pPr>
            <a:endParaRPr lang="en-US" sz="1800" dirty="0" smtClean="0">
              <a:solidFill>
                <a:srgbClr val="008000"/>
              </a:solidFill>
            </a:endParaRPr>
          </a:p>
          <a:p>
            <a:pPr marL="0" indent="0" algn="r">
              <a:buFontTx/>
              <a:buNone/>
            </a:pPr>
            <a:endParaRPr lang="en-US" sz="1800" dirty="0" smtClean="0">
              <a:solidFill>
                <a:srgbClr val="008000"/>
              </a:solidFill>
            </a:endParaRPr>
          </a:p>
        </p:txBody>
      </p:sp>
    </p:spTree>
    <p:extLst>
      <p:ext uri="{BB962C8B-B14F-4D97-AF65-F5344CB8AC3E}">
        <p14:creationId xmlns:p14="http://schemas.microsoft.com/office/powerpoint/2010/main" val="1088796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24</a:t>
            </a:fld>
            <a:endParaRPr lang="en-US" dirty="0"/>
          </a:p>
        </p:txBody>
      </p:sp>
      <p:sp>
        <p:nvSpPr>
          <p:cNvPr id="6" name="Title 1"/>
          <p:cNvSpPr txBox="1">
            <a:spLocks/>
          </p:cNvSpPr>
          <p:nvPr/>
        </p:nvSpPr>
        <p:spPr>
          <a:xfrm>
            <a:off x="152400" y="76200"/>
            <a:ext cx="8763000" cy="12192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800" dirty="0"/>
              <a:t>Co-Creators are much more likely than occasional new-play goers to follow particular </a:t>
            </a:r>
            <a:r>
              <a:rPr lang="en-US" sz="2800" dirty="0" smtClean="0"/>
              <a:t>artists.</a:t>
            </a:r>
            <a:endParaRPr lang="en-US" sz="2800" dirty="0"/>
          </a:p>
        </p:txBody>
      </p:sp>
      <p:pic>
        <p:nvPicPr>
          <p:cNvPr id="3" name="Picture 2"/>
          <p:cNvPicPr>
            <a:picLocks noChangeAspect="1"/>
          </p:cNvPicPr>
          <p:nvPr/>
        </p:nvPicPr>
        <p:blipFill>
          <a:blip r:embed="rId2"/>
          <a:stretch>
            <a:fillRect/>
          </a:stretch>
        </p:blipFill>
        <p:spPr>
          <a:xfrm>
            <a:off x="1066800" y="1143000"/>
            <a:ext cx="6781800" cy="5200961"/>
          </a:xfrm>
          <a:prstGeom prst="rect">
            <a:avLst/>
          </a:prstGeom>
          <a:ln>
            <a:solidFill>
              <a:schemeClr val="tx1">
                <a:lumMod val="50000"/>
                <a:lumOff val="50000"/>
              </a:schemeClr>
            </a:solidFill>
          </a:ln>
        </p:spPr>
      </p:pic>
    </p:spTree>
    <p:extLst>
      <p:ext uri="{BB962C8B-B14F-4D97-AF65-F5344CB8AC3E}">
        <p14:creationId xmlns:p14="http://schemas.microsoft.com/office/powerpoint/2010/main" val="2433711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25</a:t>
            </a:fld>
            <a:endParaRPr lang="en-US" dirty="0"/>
          </a:p>
        </p:txBody>
      </p:sp>
      <p:sp>
        <p:nvSpPr>
          <p:cNvPr id="6" name="Title 1"/>
          <p:cNvSpPr txBox="1">
            <a:spLocks/>
          </p:cNvSpPr>
          <p:nvPr/>
        </p:nvSpPr>
        <p:spPr>
          <a:xfrm>
            <a:off x="0" y="76200"/>
            <a:ext cx="9220200" cy="10668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800" dirty="0"/>
              <a:t>The survey results suggest that greater access to playwrights would increase interest in seeing new </a:t>
            </a:r>
            <a:r>
              <a:rPr lang="en-US" sz="2800" dirty="0" smtClean="0"/>
              <a:t>plays.</a:t>
            </a:r>
            <a:endParaRPr lang="en-US" sz="2800" dirty="0">
              <a:solidFill>
                <a:srgbClr val="FF0000"/>
              </a:solidFill>
            </a:endParaRPr>
          </a:p>
        </p:txBody>
      </p:sp>
      <p:pic>
        <p:nvPicPr>
          <p:cNvPr id="5" name="Picture 4"/>
          <p:cNvPicPr>
            <a:picLocks noChangeAspect="1"/>
          </p:cNvPicPr>
          <p:nvPr/>
        </p:nvPicPr>
        <p:blipFill>
          <a:blip r:embed="rId2"/>
          <a:stretch>
            <a:fillRect/>
          </a:stretch>
        </p:blipFill>
        <p:spPr>
          <a:xfrm>
            <a:off x="1143000" y="1143000"/>
            <a:ext cx="6781800" cy="5133013"/>
          </a:xfrm>
          <a:prstGeom prst="rect">
            <a:avLst/>
          </a:prstGeom>
          <a:ln>
            <a:solidFill>
              <a:schemeClr val="tx1">
                <a:lumMod val="50000"/>
                <a:lumOff val="50000"/>
              </a:schemeClr>
            </a:solidFill>
          </a:ln>
        </p:spPr>
      </p:pic>
    </p:spTree>
    <p:extLst>
      <p:ext uri="{BB962C8B-B14F-4D97-AF65-F5344CB8AC3E}">
        <p14:creationId xmlns:p14="http://schemas.microsoft.com/office/powerpoint/2010/main" val="29000622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26</a:t>
            </a:fld>
            <a:endParaRPr lang="en-US" dirty="0"/>
          </a:p>
        </p:txBody>
      </p:sp>
      <p:sp>
        <p:nvSpPr>
          <p:cNvPr id="6" name="Title 1"/>
          <p:cNvSpPr txBox="1">
            <a:spLocks/>
          </p:cNvSpPr>
          <p:nvPr/>
        </p:nvSpPr>
        <p:spPr>
          <a:xfrm>
            <a:off x="228600" y="76200"/>
            <a:ext cx="8686800" cy="10668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2800" dirty="0"/>
              <a:t>Theatres could foster audience connections with playwrights by promoting name recognition and connecting them with playwrights on social media.</a:t>
            </a:r>
            <a:endParaRPr lang="en-US" sz="2800" dirty="0">
              <a:solidFill>
                <a:srgbClr val="FF0000"/>
              </a:solidFill>
            </a:endParaRPr>
          </a:p>
        </p:txBody>
      </p:sp>
      <p:sp>
        <p:nvSpPr>
          <p:cNvPr id="5" name="Content Placeholder 2"/>
          <p:cNvSpPr txBox="1">
            <a:spLocks/>
          </p:cNvSpPr>
          <p:nvPr/>
        </p:nvSpPr>
        <p:spPr>
          <a:xfrm>
            <a:off x="381000" y="1524000"/>
            <a:ext cx="8305800" cy="5029200"/>
          </a:xfrm>
          <a:prstGeom prst="rect">
            <a:avLst/>
          </a:prstGeom>
        </p:spPr>
        <p:txBody>
          <a:bodyPr>
            <a:normAutofit fontScale="92500" lnSpcReduction="10000"/>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FontTx/>
              <a:buNone/>
            </a:pPr>
            <a:r>
              <a:rPr lang="en-US" sz="1800" dirty="0" smtClean="0">
                <a:solidFill>
                  <a:srgbClr val="008000"/>
                </a:solidFill>
              </a:rPr>
              <a:t>“They would be interested [to know] ‘where are they now’ in terms of plays. </a:t>
            </a:r>
            <a:r>
              <a:rPr lang="is-IS" sz="1800" dirty="0" smtClean="0">
                <a:solidFill>
                  <a:srgbClr val="008000"/>
                </a:solidFill>
              </a:rPr>
              <a:t>… </a:t>
            </a:r>
            <a:r>
              <a:rPr lang="en-US" sz="1800" dirty="0" smtClean="0">
                <a:solidFill>
                  <a:srgbClr val="008000"/>
                </a:solidFill>
              </a:rPr>
              <a:t>They’re interested in the trajectory of new plays as well as playwrights. …because …the biggest thing about seeing a new play that got them excited was being in the know, being among the first.”</a:t>
            </a:r>
          </a:p>
          <a:p>
            <a:pPr marL="0" indent="0" algn="r">
              <a:buFontTx/>
              <a:buNone/>
            </a:pPr>
            <a:r>
              <a:rPr lang="en-US" sz="1800" dirty="0" smtClean="0">
                <a:solidFill>
                  <a:srgbClr val="008000"/>
                </a:solidFill>
              </a:rPr>
              <a:t>Atlanta</a:t>
            </a:r>
          </a:p>
          <a:p>
            <a:pPr marL="0" indent="0">
              <a:buFontTx/>
              <a:buNone/>
            </a:pPr>
            <a:endParaRPr lang="en-US" sz="1800" dirty="0" smtClean="0">
              <a:solidFill>
                <a:srgbClr val="008000"/>
              </a:solidFill>
            </a:endParaRPr>
          </a:p>
          <a:p>
            <a:pPr marL="0" indent="0">
              <a:buNone/>
            </a:pPr>
            <a:r>
              <a:rPr lang="en-US" sz="1800" dirty="0" smtClean="0">
                <a:solidFill>
                  <a:srgbClr val="008000"/>
                </a:solidFill>
              </a:rPr>
              <a:t>“‘If playwrights had more of an online presence </a:t>
            </a:r>
            <a:r>
              <a:rPr lang="is-IS" sz="1800" dirty="0" smtClean="0">
                <a:solidFill>
                  <a:srgbClr val="008000"/>
                </a:solidFill>
              </a:rPr>
              <a:t>… </a:t>
            </a:r>
            <a:r>
              <a:rPr lang="en-US" sz="1800" dirty="0" smtClean="0">
                <a:solidFill>
                  <a:srgbClr val="008000"/>
                </a:solidFill>
              </a:rPr>
              <a:t>like the bands that [she] follow[s], they post things on </a:t>
            </a:r>
            <a:r>
              <a:rPr lang="en-US" sz="1800" dirty="0" err="1" smtClean="0">
                <a:solidFill>
                  <a:srgbClr val="008000"/>
                </a:solidFill>
              </a:rPr>
              <a:t>Instagram</a:t>
            </a:r>
            <a:r>
              <a:rPr lang="en-US" sz="1800" dirty="0" smtClean="0">
                <a:solidFill>
                  <a:srgbClr val="008000"/>
                </a:solidFill>
              </a:rPr>
              <a:t>, little videos ... and you kind of get to see back stage. She said, ‘The only way you’re going to get young people into the theater is to get them attached to the writers or to the actors.’”</a:t>
            </a:r>
            <a:r>
              <a:rPr lang="en-US" sz="1800" dirty="0">
                <a:solidFill>
                  <a:srgbClr val="008000"/>
                </a:solidFill>
              </a:rPr>
              <a:t> </a:t>
            </a:r>
            <a:r>
              <a:rPr lang="en-US" sz="1800" dirty="0" smtClean="0">
                <a:solidFill>
                  <a:srgbClr val="008000"/>
                </a:solidFill>
              </a:rPr>
              <a:t>						          San </a:t>
            </a:r>
            <a:r>
              <a:rPr lang="en-US" sz="1800" dirty="0">
                <a:solidFill>
                  <a:srgbClr val="008000"/>
                </a:solidFill>
              </a:rPr>
              <a:t>Francisco</a:t>
            </a:r>
          </a:p>
          <a:p>
            <a:pPr marL="0" indent="0">
              <a:buFontTx/>
              <a:buNone/>
            </a:pPr>
            <a:endParaRPr lang="en-US" sz="1800" dirty="0" smtClean="0">
              <a:solidFill>
                <a:srgbClr val="008000"/>
              </a:solidFill>
            </a:endParaRPr>
          </a:p>
          <a:p>
            <a:pPr marL="0" indent="0">
              <a:buNone/>
            </a:pPr>
            <a:r>
              <a:rPr lang="en-US" sz="1800" dirty="0" smtClean="0">
                <a:solidFill>
                  <a:srgbClr val="008000"/>
                </a:solidFill>
              </a:rPr>
              <a:t>“‘</a:t>
            </a:r>
            <a:r>
              <a:rPr lang="en-US" sz="1800" dirty="0">
                <a:solidFill>
                  <a:srgbClr val="008000"/>
                </a:solidFill>
              </a:rPr>
              <a:t>I’d love to know the process. Is there any way I can be a fly on the wall during rehearsal? Can you guys live-stream five, ten minutes of rehearsal so we understand what goes on?’”</a:t>
            </a:r>
          </a:p>
          <a:p>
            <a:pPr marL="0" indent="0" algn="r">
              <a:buNone/>
            </a:pPr>
            <a:r>
              <a:rPr lang="en-US" sz="1800" dirty="0">
                <a:solidFill>
                  <a:srgbClr val="008000"/>
                </a:solidFill>
              </a:rPr>
              <a:t>New York</a:t>
            </a:r>
          </a:p>
          <a:p>
            <a:pPr marL="0" indent="0">
              <a:buFontTx/>
              <a:buNone/>
            </a:pPr>
            <a:endParaRPr lang="en-US" sz="1800" dirty="0" smtClean="0">
              <a:solidFill>
                <a:srgbClr val="008000"/>
              </a:solidFill>
            </a:endParaRPr>
          </a:p>
          <a:p>
            <a:pPr marL="0" indent="0">
              <a:buFontTx/>
              <a:buNone/>
            </a:pPr>
            <a:r>
              <a:rPr lang="en-US" sz="1800" dirty="0" smtClean="0">
                <a:solidFill>
                  <a:srgbClr val="008000"/>
                </a:solidFill>
              </a:rPr>
              <a:t>“</a:t>
            </a:r>
            <a:r>
              <a:rPr lang="en-US" sz="1800" dirty="0">
                <a:solidFill>
                  <a:srgbClr val="008000"/>
                </a:solidFill>
              </a:rPr>
              <a:t>A lot of people were saying that if the playwright was available they would talk to them and also even a pre-recorded message would be great. So they were really interested in that, once they figured out that there WAS a playwright [i.e., a real person one can talk to].”</a:t>
            </a:r>
          </a:p>
          <a:p>
            <a:pPr marL="0" indent="0" algn="r">
              <a:buFontTx/>
              <a:buNone/>
            </a:pPr>
            <a:r>
              <a:rPr lang="en-US" sz="1800" dirty="0">
                <a:solidFill>
                  <a:srgbClr val="008000"/>
                </a:solidFill>
              </a:rPr>
              <a:t>Atlanta</a:t>
            </a:r>
          </a:p>
          <a:p>
            <a:pPr marL="0" indent="0" algn="r">
              <a:buFontTx/>
              <a:buNone/>
            </a:pPr>
            <a:endParaRPr lang="en-US" sz="1600" dirty="0" smtClean="0">
              <a:solidFill>
                <a:srgbClr val="008000"/>
              </a:solidFill>
            </a:endParaRPr>
          </a:p>
        </p:txBody>
      </p:sp>
    </p:spTree>
    <p:extLst>
      <p:ext uri="{BB962C8B-B14F-4D97-AF65-F5344CB8AC3E}">
        <p14:creationId xmlns:p14="http://schemas.microsoft.com/office/powerpoint/2010/main" val="2110022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27</a:t>
            </a:fld>
            <a:endParaRPr lang="en-US" dirty="0">
              <a:latin typeface="Garamond" charset="0"/>
            </a:endParaRPr>
          </a:p>
        </p:txBody>
      </p:sp>
      <p:sp>
        <p:nvSpPr>
          <p:cNvPr id="9219" name="Rectangle 2"/>
          <p:cNvSpPr>
            <a:spLocks noChangeArrowheads="1"/>
          </p:cNvSpPr>
          <p:nvPr/>
        </p:nvSpPr>
        <p:spPr bwMode="auto">
          <a:xfrm>
            <a:off x="2438400" y="2133600"/>
            <a:ext cx="60960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r>
              <a:rPr lang="en-US" sz="3600" dirty="0" smtClean="0">
                <a:solidFill>
                  <a:schemeClr val="tx2"/>
                </a:solidFill>
                <a:latin typeface="Trebuchet MS" charset="0"/>
              </a:rPr>
              <a:t>Discussion Questions</a:t>
            </a:r>
            <a:endParaRPr lang="en-US" sz="3600" dirty="0">
              <a:solidFill>
                <a:schemeClr val="tx2"/>
              </a:solidFill>
              <a:latin typeface="Trebuchet MS" charset="0"/>
            </a:endParaRPr>
          </a:p>
        </p:txBody>
      </p:sp>
      <p:pic>
        <p:nvPicPr>
          <p:cNvPr id="9220"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2362200"/>
            <a:ext cx="1790700" cy="1127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753740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latin typeface="Trebuchet MS" charset="0"/>
              </a:rPr>
              <a:t>Methodology</a:t>
            </a:r>
            <a:endParaRPr lang="en-US" dirty="0"/>
          </a:p>
        </p:txBody>
      </p:sp>
      <p:sp>
        <p:nvSpPr>
          <p:cNvPr id="3" name="Content Placeholder 2"/>
          <p:cNvSpPr>
            <a:spLocks noGrp="1"/>
          </p:cNvSpPr>
          <p:nvPr>
            <p:ph idx="1"/>
          </p:nvPr>
        </p:nvSpPr>
        <p:spPr>
          <a:xfrm>
            <a:off x="381000" y="1676400"/>
            <a:ext cx="8305800" cy="4495800"/>
          </a:xfrm>
        </p:spPr>
        <p:txBody>
          <a:bodyPr>
            <a:normAutofit/>
          </a:bodyPr>
          <a:lstStyle/>
          <a:p>
            <a:r>
              <a:rPr lang="en-US" dirty="0" smtClean="0"/>
              <a:t>Pilot study in 2014</a:t>
            </a:r>
          </a:p>
          <a:p>
            <a:r>
              <a:rPr lang="en-US" dirty="0" smtClean="0"/>
              <a:t>Interviews with 289 audience members</a:t>
            </a:r>
          </a:p>
          <a:p>
            <a:r>
              <a:rPr lang="en-US" dirty="0" smtClean="0"/>
              <a:t>Large scale survey of STBs received 7,213 valid responses</a:t>
            </a:r>
            <a:endParaRPr lang="en-US" dirty="0"/>
          </a:p>
          <a:p>
            <a:endParaRPr lang="en-US" dirty="0"/>
          </a:p>
        </p:txBody>
      </p:sp>
      <p:sp>
        <p:nvSpPr>
          <p:cNvPr id="4" name="Slide Number Placeholder 3"/>
          <p:cNvSpPr>
            <a:spLocks noGrp="1"/>
          </p:cNvSpPr>
          <p:nvPr>
            <p:ph type="sldNum" sz="quarter" idx="11"/>
          </p:nvPr>
        </p:nvSpPr>
        <p:spPr/>
        <p:txBody>
          <a:bodyPr/>
          <a:lstStyle/>
          <a:p>
            <a:fld id="{02425F12-138E-7043-9C27-916EA8F992A0}" type="slidenum">
              <a:rPr lang="en-US" smtClean="0"/>
              <a:pPr/>
              <a:t>3</a:t>
            </a:fld>
            <a:endParaRPr lang="en-US" dirty="0"/>
          </a:p>
        </p:txBody>
      </p:sp>
    </p:spTree>
    <p:extLst>
      <p:ext uri="{BB962C8B-B14F-4D97-AF65-F5344CB8AC3E}">
        <p14:creationId xmlns:p14="http://schemas.microsoft.com/office/powerpoint/2010/main" val="2253746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4</a:t>
            </a:fld>
            <a:endParaRPr lang="en-US" dirty="0">
              <a:latin typeface="Garamond" charset="0"/>
            </a:endParaRPr>
          </a:p>
        </p:txBody>
      </p:sp>
      <p:sp>
        <p:nvSpPr>
          <p:cNvPr id="9219" name="Rectangle 2"/>
          <p:cNvSpPr>
            <a:spLocks noChangeArrowheads="1"/>
          </p:cNvSpPr>
          <p:nvPr/>
        </p:nvSpPr>
        <p:spPr bwMode="auto">
          <a:xfrm>
            <a:off x="2438400" y="2133600"/>
            <a:ext cx="60960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r>
              <a:rPr lang="en-US" sz="3600" dirty="0" smtClean="0">
                <a:solidFill>
                  <a:schemeClr val="tx2"/>
                </a:solidFill>
                <a:latin typeface="Trebuchet MS" charset="0"/>
              </a:rPr>
              <a:t>Marketing</a:t>
            </a:r>
            <a:endParaRPr lang="en-US" sz="3600" dirty="0">
              <a:solidFill>
                <a:schemeClr val="tx2"/>
              </a:solidFill>
              <a:latin typeface="Trebuchet MS" charset="0"/>
            </a:endParaRPr>
          </a:p>
        </p:txBody>
      </p:sp>
      <p:pic>
        <p:nvPicPr>
          <p:cNvPr id="9220"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2362200"/>
            <a:ext cx="1790700" cy="1127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251296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752600"/>
          </a:xfrm>
        </p:spPr>
        <p:txBody>
          <a:bodyPr/>
          <a:lstStyle/>
          <a:p>
            <a:r>
              <a:rPr lang="en-US" sz="2500" dirty="0" smtClean="0"/>
              <a:t>STBs like to relax, have fun, and spend time with loved ones, but 60% also </a:t>
            </a:r>
            <a:r>
              <a:rPr lang="en-US" sz="2500" dirty="0"/>
              <a:t>want to discover new plays and </a:t>
            </a:r>
            <a:r>
              <a:rPr lang="en-US" sz="2500" dirty="0" smtClean="0"/>
              <a:t>playwrights and challenge </a:t>
            </a:r>
            <a:r>
              <a:rPr lang="en-US" sz="2500" dirty="0"/>
              <a:t>their assumptions about the </a:t>
            </a:r>
            <a:r>
              <a:rPr lang="en-US" sz="2500" dirty="0" smtClean="0"/>
              <a:t>world.</a:t>
            </a:r>
            <a:endParaRPr lang="en-US" sz="2500" dirty="0"/>
          </a:p>
        </p:txBody>
      </p:sp>
      <p:sp>
        <p:nvSpPr>
          <p:cNvPr id="4" name="Slide Number Placeholder 3"/>
          <p:cNvSpPr>
            <a:spLocks noGrp="1"/>
          </p:cNvSpPr>
          <p:nvPr>
            <p:ph type="sldNum" sz="quarter" idx="11"/>
          </p:nvPr>
        </p:nvSpPr>
        <p:spPr/>
        <p:txBody>
          <a:bodyPr/>
          <a:lstStyle/>
          <a:p>
            <a:fld id="{02425F12-138E-7043-9C27-916EA8F992A0}" type="slidenum">
              <a:rPr lang="en-US" smtClean="0"/>
              <a:pPr/>
              <a:t>5</a:t>
            </a:fld>
            <a:endParaRPr lang="en-US" dirty="0"/>
          </a:p>
        </p:txBody>
      </p:sp>
      <p:sp>
        <p:nvSpPr>
          <p:cNvPr id="7" name="Rectangle 6"/>
          <p:cNvSpPr/>
          <p:nvPr/>
        </p:nvSpPr>
        <p:spPr>
          <a:xfrm>
            <a:off x="2362200" y="6324600"/>
            <a:ext cx="4572000" cy="261610"/>
          </a:xfrm>
          <a:prstGeom prst="rect">
            <a:avLst/>
          </a:prstGeom>
        </p:spPr>
        <p:txBody>
          <a:bodyPr>
            <a:spAutoFit/>
          </a:bodyPr>
          <a:lstStyle/>
          <a:p>
            <a:r>
              <a:rPr lang="en-US" sz="1100" dirty="0" smtClean="0">
                <a:latin typeface="+mn-lt"/>
              </a:rPr>
              <a:t>Q7. Generally</a:t>
            </a:r>
            <a:r>
              <a:rPr lang="en-US" sz="1100" dirty="0">
                <a:latin typeface="+mn-lt"/>
              </a:rPr>
              <a:t>, what do you hope to get out of an evening at the theatre? </a:t>
            </a:r>
          </a:p>
        </p:txBody>
      </p:sp>
      <p:pic>
        <p:nvPicPr>
          <p:cNvPr id="10" name="Picture 9"/>
          <p:cNvPicPr>
            <a:picLocks noChangeAspect="1"/>
          </p:cNvPicPr>
          <p:nvPr/>
        </p:nvPicPr>
        <p:blipFill>
          <a:blip r:embed="rId2"/>
          <a:stretch>
            <a:fillRect/>
          </a:stretch>
        </p:blipFill>
        <p:spPr>
          <a:xfrm>
            <a:off x="990600" y="1346202"/>
            <a:ext cx="7239000" cy="4946650"/>
          </a:xfrm>
          <a:prstGeom prst="rect">
            <a:avLst/>
          </a:prstGeom>
          <a:ln>
            <a:solidFill>
              <a:schemeClr val="bg1">
                <a:lumMod val="50000"/>
              </a:schemeClr>
            </a:solidFill>
          </a:ln>
        </p:spPr>
      </p:pic>
    </p:spTree>
    <p:extLst>
      <p:ext uri="{BB962C8B-B14F-4D97-AF65-F5344CB8AC3E}">
        <p14:creationId xmlns:p14="http://schemas.microsoft.com/office/powerpoint/2010/main" val="1343969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6</a:t>
            </a:fld>
            <a:endParaRPr lang="en-US" dirty="0">
              <a:latin typeface="Garamond" charset="0"/>
            </a:endParaRPr>
          </a:p>
        </p:txBody>
      </p:sp>
      <p:sp>
        <p:nvSpPr>
          <p:cNvPr id="9219" name="Rectangle 2"/>
          <p:cNvSpPr>
            <a:spLocks noChangeArrowheads="1"/>
          </p:cNvSpPr>
          <p:nvPr/>
        </p:nvSpPr>
        <p:spPr bwMode="auto">
          <a:xfrm>
            <a:off x="838200" y="304800"/>
            <a:ext cx="7239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600" dirty="0" smtClean="0">
                <a:solidFill>
                  <a:schemeClr val="tx2"/>
                </a:solidFill>
                <a:latin typeface="Trebuchet MS" charset="0"/>
              </a:rPr>
              <a:t>Why do STBs go to the theatre?</a:t>
            </a:r>
            <a:endParaRPr lang="en-US" sz="3600" dirty="0">
              <a:solidFill>
                <a:schemeClr val="tx2"/>
              </a:solidFill>
              <a:latin typeface="Trebuchet MS" charset="0"/>
            </a:endParaRPr>
          </a:p>
        </p:txBody>
      </p:sp>
      <p:sp>
        <p:nvSpPr>
          <p:cNvPr id="5" name="Content Placeholder 2"/>
          <p:cNvSpPr txBox="1">
            <a:spLocks/>
          </p:cNvSpPr>
          <p:nvPr/>
        </p:nvSpPr>
        <p:spPr>
          <a:xfrm>
            <a:off x="762000" y="1447800"/>
            <a:ext cx="7543800" cy="5029200"/>
          </a:xfrm>
          <a:prstGeom prst="rect">
            <a:avLst/>
          </a:prstGeom>
        </p:spPr>
        <p:txBody>
          <a:bodyPr>
            <a:normAutofit fontScale="47500" lnSpcReduction="20000"/>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None/>
            </a:pPr>
            <a:r>
              <a:rPr lang="en-US" sz="3800" dirty="0">
                <a:solidFill>
                  <a:srgbClr val="008000"/>
                </a:solidFill>
              </a:rPr>
              <a:t>“A lot of people just wanted to hear a good story on stage.  … They’re like, </a:t>
            </a:r>
            <a:r>
              <a:rPr lang="en-US" sz="3800" dirty="0" smtClean="0">
                <a:solidFill>
                  <a:srgbClr val="008000"/>
                </a:solidFill>
              </a:rPr>
              <a:t>‘I </a:t>
            </a:r>
            <a:r>
              <a:rPr lang="en-US" sz="3800" dirty="0">
                <a:solidFill>
                  <a:srgbClr val="008000"/>
                </a:solidFill>
              </a:rPr>
              <a:t>just want </a:t>
            </a:r>
            <a:r>
              <a:rPr lang="en-US" sz="3800" dirty="0" smtClean="0">
                <a:solidFill>
                  <a:srgbClr val="008000"/>
                </a:solidFill>
              </a:rPr>
              <a:t>good </a:t>
            </a:r>
            <a:r>
              <a:rPr lang="en-US" sz="3800" dirty="0">
                <a:solidFill>
                  <a:srgbClr val="008000"/>
                </a:solidFill>
              </a:rPr>
              <a:t>dialogue</a:t>
            </a:r>
            <a:r>
              <a:rPr lang="en-US" sz="3800" dirty="0" smtClean="0">
                <a:solidFill>
                  <a:srgbClr val="008000"/>
                </a:solidFill>
              </a:rPr>
              <a:t>, </a:t>
            </a:r>
            <a:r>
              <a:rPr lang="en-US" sz="3800" dirty="0">
                <a:solidFill>
                  <a:srgbClr val="008000"/>
                </a:solidFill>
              </a:rPr>
              <a:t>good characters</a:t>
            </a:r>
            <a:r>
              <a:rPr lang="en-US" sz="3800" dirty="0" smtClean="0">
                <a:solidFill>
                  <a:srgbClr val="008000"/>
                </a:solidFill>
              </a:rPr>
              <a:t>.’”</a:t>
            </a:r>
            <a:r>
              <a:rPr lang="en-US" sz="3800" dirty="0">
                <a:solidFill>
                  <a:srgbClr val="008000"/>
                </a:solidFill>
              </a:rPr>
              <a:t>		 </a:t>
            </a:r>
            <a:r>
              <a:rPr lang="en-US" sz="3800" dirty="0" smtClean="0">
                <a:solidFill>
                  <a:srgbClr val="008000"/>
                </a:solidFill>
              </a:rPr>
              <a:t>	             Los Angeles</a:t>
            </a:r>
          </a:p>
          <a:p>
            <a:pPr marL="0" indent="0">
              <a:buFontTx/>
              <a:buNone/>
            </a:pPr>
            <a:endParaRPr lang="en-US" sz="3800" dirty="0" smtClean="0">
              <a:solidFill>
                <a:srgbClr val="008000"/>
              </a:solidFill>
            </a:endParaRPr>
          </a:p>
          <a:p>
            <a:pPr marL="0" indent="0">
              <a:buNone/>
            </a:pPr>
            <a:r>
              <a:rPr lang="en-US" sz="3800" dirty="0" smtClean="0">
                <a:solidFill>
                  <a:srgbClr val="008000"/>
                </a:solidFill>
              </a:rPr>
              <a:t>“</a:t>
            </a:r>
            <a:r>
              <a:rPr lang="en-US" sz="3800" dirty="0">
                <a:solidFill>
                  <a:srgbClr val="008000"/>
                </a:solidFill>
              </a:rPr>
              <a:t>The theater outing is primarily a social event</a:t>
            </a:r>
            <a:r>
              <a:rPr lang="is-IS" sz="3800" dirty="0">
                <a:solidFill>
                  <a:srgbClr val="008000"/>
                </a:solidFill>
              </a:rPr>
              <a:t>…</a:t>
            </a:r>
            <a:r>
              <a:rPr lang="en-US" sz="3800" dirty="0">
                <a:solidFill>
                  <a:srgbClr val="008000"/>
                </a:solidFill>
              </a:rPr>
              <a:t> it was so much more about spending time with people and doing something special as opposed to experiencing the art object itself.</a:t>
            </a:r>
            <a:r>
              <a:rPr lang="en-US" sz="3800" dirty="0" smtClean="0">
                <a:solidFill>
                  <a:srgbClr val="008000"/>
                </a:solidFill>
              </a:rPr>
              <a:t>”				    Chicago</a:t>
            </a:r>
            <a:endParaRPr lang="en-US" sz="3800" dirty="0">
              <a:solidFill>
                <a:srgbClr val="008000"/>
              </a:solidFill>
            </a:endParaRPr>
          </a:p>
          <a:p>
            <a:pPr marL="0" indent="0" algn="r">
              <a:buFontTx/>
              <a:buNone/>
            </a:pPr>
            <a:endParaRPr lang="en-US" sz="3800" dirty="0" smtClean="0">
              <a:solidFill>
                <a:srgbClr val="FF0000"/>
              </a:solidFill>
            </a:endParaRPr>
          </a:p>
          <a:p>
            <a:pPr marL="0" indent="0">
              <a:buFontTx/>
              <a:buNone/>
            </a:pPr>
            <a:r>
              <a:rPr lang="en-US" sz="3800" dirty="0" smtClean="0">
                <a:solidFill>
                  <a:srgbClr val="008000"/>
                </a:solidFill>
              </a:rPr>
              <a:t>“They </a:t>
            </a:r>
            <a:r>
              <a:rPr lang="en-US" sz="3800" dirty="0">
                <a:solidFill>
                  <a:srgbClr val="008000"/>
                </a:solidFill>
              </a:rPr>
              <a:t>were really wanting to see things they hadn’t seen before and experience different </a:t>
            </a:r>
            <a:r>
              <a:rPr lang="en-US" sz="3800" dirty="0" smtClean="0">
                <a:solidFill>
                  <a:srgbClr val="008000"/>
                </a:solidFill>
              </a:rPr>
              <a:t>things. They weren’t </a:t>
            </a:r>
            <a:r>
              <a:rPr lang="en-US" sz="3800" dirty="0">
                <a:solidFill>
                  <a:srgbClr val="008000"/>
                </a:solidFill>
              </a:rPr>
              <a:t>interested in seeing the same plays over and </a:t>
            </a:r>
            <a:r>
              <a:rPr lang="en-US" sz="3800" dirty="0" smtClean="0">
                <a:solidFill>
                  <a:srgbClr val="008000"/>
                </a:solidFill>
              </a:rPr>
              <a:t>over, and </a:t>
            </a:r>
            <a:r>
              <a:rPr lang="en-US" sz="3800" dirty="0">
                <a:solidFill>
                  <a:srgbClr val="008000"/>
                </a:solidFill>
              </a:rPr>
              <a:t>they weren’t interested in just one point of </a:t>
            </a:r>
            <a:r>
              <a:rPr lang="en-US" sz="3800" dirty="0" smtClean="0">
                <a:solidFill>
                  <a:srgbClr val="008000"/>
                </a:solidFill>
              </a:rPr>
              <a:t>view.”</a:t>
            </a:r>
            <a:r>
              <a:rPr lang="en-US" sz="3800" dirty="0">
                <a:solidFill>
                  <a:srgbClr val="008000"/>
                </a:solidFill>
              </a:rPr>
              <a:t>	 </a:t>
            </a:r>
            <a:r>
              <a:rPr lang="en-US" sz="3800" dirty="0" smtClean="0">
                <a:solidFill>
                  <a:srgbClr val="008000"/>
                </a:solidFill>
              </a:rPr>
              <a:t>            Los Angeles</a:t>
            </a:r>
          </a:p>
          <a:p>
            <a:pPr marL="0" indent="0">
              <a:buFontTx/>
              <a:buNone/>
            </a:pPr>
            <a:endParaRPr lang="en-US" sz="3800" dirty="0" smtClean="0">
              <a:solidFill>
                <a:srgbClr val="008000"/>
              </a:solidFill>
            </a:endParaRPr>
          </a:p>
          <a:p>
            <a:pPr marL="0" indent="0">
              <a:buNone/>
            </a:pPr>
            <a:r>
              <a:rPr lang="en-US" sz="3800" dirty="0">
                <a:solidFill>
                  <a:srgbClr val="008000"/>
                </a:solidFill>
              </a:rPr>
              <a:t>“[The interviewees] weren’t interested in social issues. They weren’t interested in current issues. They wanted to go to the theater as a kind of escapism rather than being confronted and challenged with those kinds of things.” 		    </a:t>
            </a:r>
            <a:r>
              <a:rPr lang="en-US" sz="3800" dirty="0" smtClean="0">
                <a:solidFill>
                  <a:srgbClr val="008000"/>
                </a:solidFill>
              </a:rPr>
              <a:t>Chicago</a:t>
            </a:r>
            <a:endParaRPr lang="en-US" sz="3800" dirty="0">
              <a:solidFill>
                <a:srgbClr val="008000"/>
              </a:solidFill>
            </a:endParaRPr>
          </a:p>
          <a:p>
            <a:pPr marL="0" indent="0">
              <a:buFontTx/>
              <a:buNone/>
            </a:pPr>
            <a:endParaRPr lang="en-US" sz="3800" dirty="0">
              <a:solidFill>
                <a:srgbClr val="FF0000"/>
              </a:solidFill>
            </a:endParaRPr>
          </a:p>
          <a:p>
            <a:pPr marL="0" indent="0">
              <a:buNone/>
            </a:pPr>
            <a:r>
              <a:rPr lang="en-US" sz="3800" dirty="0" smtClean="0">
                <a:solidFill>
                  <a:srgbClr val="008000"/>
                </a:solidFill>
              </a:rPr>
              <a:t>“They </a:t>
            </a:r>
            <a:r>
              <a:rPr lang="en-US" sz="3800" dirty="0">
                <a:solidFill>
                  <a:srgbClr val="008000"/>
                </a:solidFill>
              </a:rPr>
              <a:t>were very </a:t>
            </a:r>
            <a:r>
              <a:rPr lang="en-US" sz="3800" dirty="0" smtClean="0">
                <a:solidFill>
                  <a:srgbClr val="008000"/>
                </a:solidFill>
              </a:rPr>
              <a:t>political and </a:t>
            </a:r>
            <a:r>
              <a:rPr lang="en-US" sz="3800" dirty="0">
                <a:solidFill>
                  <a:srgbClr val="008000"/>
                </a:solidFill>
              </a:rPr>
              <a:t>social justice oriented and not interested in big names</a:t>
            </a:r>
            <a:r>
              <a:rPr lang="en-US" sz="3800" dirty="0" smtClean="0">
                <a:solidFill>
                  <a:srgbClr val="008000"/>
                </a:solidFill>
              </a:rPr>
              <a:t>.” </a:t>
            </a:r>
            <a:r>
              <a:rPr lang="en-US" sz="3800" dirty="0">
                <a:solidFill>
                  <a:srgbClr val="008000"/>
                </a:solidFill>
              </a:rPr>
              <a:t>	</a:t>
            </a:r>
            <a:r>
              <a:rPr lang="en-US" sz="3800" dirty="0" smtClean="0">
                <a:solidFill>
                  <a:srgbClr val="008000"/>
                </a:solidFill>
              </a:rPr>
              <a:t>					           San Francisco</a:t>
            </a:r>
            <a:endParaRPr lang="en-US" sz="3800" dirty="0">
              <a:solidFill>
                <a:srgbClr val="008000"/>
              </a:solidFill>
            </a:endParaRPr>
          </a:p>
        </p:txBody>
      </p:sp>
    </p:spTree>
    <p:extLst>
      <p:ext uri="{BB962C8B-B14F-4D97-AF65-F5344CB8AC3E}">
        <p14:creationId xmlns:p14="http://schemas.microsoft.com/office/powerpoint/2010/main" val="19370031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7</a:t>
            </a:fld>
            <a:endParaRPr lang="en-US" dirty="0"/>
          </a:p>
        </p:txBody>
      </p:sp>
      <p:sp>
        <p:nvSpPr>
          <p:cNvPr id="6" name="Title 1"/>
          <p:cNvSpPr txBox="1">
            <a:spLocks/>
          </p:cNvSpPr>
          <p:nvPr/>
        </p:nvSpPr>
        <p:spPr>
          <a:xfrm>
            <a:off x="457200" y="0"/>
            <a:ext cx="8229600" cy="11430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r>
              <a:rPr lang="en-US" sz="3200" dirty="0"/>
              <a:t>Most STBs want to know about the plot, style, and themes before seeing a new </a:t>
            </a:r>
            <a:r>
              <a:rPr lang="en-US" sz="3200" dirty="0" smtClean="0"/>
              <a:t>play. </a:t>
            </a:r>
            <a:endParaRPr lang="en-US" sz="3200" dirty="0">
              <a:solidFill>
                <a:srgbClr val="FF0000"/>
              </a:solidFill>
            </a:endParaRPr>
          </a:p>
        </p:txBody>
      </p:sp>
      <p:pic>
        <p:nvPicPr>
          <p:cNvPr id="5" name="Picture 4"/>
          <p:cNvPicPr>
            <a:picLocks noChangeAspect="1"/>
          </p:cNvPicPr>
          <p:nvPr/>
        </p:nvPicPr>
        <p:blipFill>
          <a:blip r:embed="rId2"/>
          <a:stretch>
            <a:fillRect/>
          </a:stretch>
        </p:blipFill>
        <p:spPr>
          <a:xfrm>
            <a:off x="762000" y="1066800"/>
            <a:ext cx="7391400" cy="5137456"/>
          </a:xfrm>
          <a:prstGeom prst="rect">
            <a:avLst/>
          </a:prstGeom>
          <a:ln>
            <a:solidFill>
              <a:schemeClr val="bg1">
                <a:lumMod val="50000"/>
              </a:schemeClr>
            </a:solidFill>
          </a:ln>
        </p:spPr>
      </p:pic>
    </p:spTree>
    <p:extLst>
      <p:ext uri="{BB962C8B-B14F-4D97-AF65-F5344CB8AC3E}">
        <p14:creationId xmlns:p14="http://schemas.microsoft.com/office/powerpoint/2010/main" val="3753221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1"/>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B8059D4-088F-3842-9DEA-B23A7B6D9CF4}" type="slidenum">
              <a:rPr lang="en-US">
                <a:latin typeface="Garamond" charset="0"/>
              </a:rPr>
              <a:pPr eaLnBrk="1" hangingPunct="1"/>
              <a:t>8</a:t>
            </a:fld>
            <a:endParaRPr lang="en-US" dirty="0">
              <a:latin typeface="Garamond" charset="0"/>
            </a:endParaRPr>
          </a:p>
        </p:txBody>
      </p:sp>
      <p:sp>
        <p:nvSpPr>
          <p:cNvPr id="9219" name="Rectangle 2"/>
          <p:cNvSpPr>
            <a:spLocks noChangeArrowheads="1"/>
          </p:cNvSpPr>
          <p:nvPr/>
        </p:nvSpPr>
        <p:spPr bwMode="auto">
          <a:xfrm>
            <a:off x="228600" y="457200"/>
            <a:ext cx="8686800" cy="1905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2800" dirty="0">
                <a:latin typeface="Trebuchet MS"/>
                <a:cs typeface="Trebuchet MS"/>
              </a:rPr>
              <a:t>The three-sentence synopsis or “blurb” was cited by many as the single most important source of information they turn to when making decisions about whether to see a new play</a:t>
            </a:r>
            <a:r>
              <a:rPr lang="en-US" sz="3600" dirty="0">
                <a:latin typeface="Trebuchet MS"/>
                <a:cs typeface="Trebuchet MS"/>
              </a:rPr>
              <a:t>.</a:t>
            </a:r>
          </a:p>
          <a:p>
            <a:pPr algn="ctr"/>
            <a:endParaRPr lang="en-US" sz="3600" dirty="0">
              <a:solidFill>
                <a:schemeClr val="tx2"/>
              </a:solidFill>
              <a:latin typeface="Trebuchet MS" charset="0"/>
            </a:endParaRPr>
          </a:p>
        </p:txBody>
      </p:sp>
      <p:sp>
        <p:nvSpPr>
          <p:cNvPr id="5" name="Content Placeholder 2"/>
          <p:cNvSpPr txBox="1">
            <a:spLocks/>
          </p:cNvSpPr>
          <p:nvPr/>
        </p:nvSpPr>
        <p:spPr>
          <a:xfrm>
            <a:off x="762000" y="2362200"/>
            <a:ext cx="7543800" cy="3886200"/>
          </a:xfrm>
          <a:prstGeom prst="rect">
            <a:avLst/>
          </a:prstGeom>
        </p:spPr>
        <p:txBody>
          <a:bodyPr>
            <a:normAutofit fontScale="62500" lnSpcReduction="20000"/>
          </a:bodyPr>
          <a:lstStyle>
            <a:lvl1pPr marL="234950" indent="-23495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457200" indent="-107950" algn="l" rtl="0" eaLnBrk="0" fontAlgn="base" hangingPunct="0">
              <a:spcBef>
                <a:spcPct val="20000"/>
              </a:spcBef>
              <a:spcAft>
                <a:spcPct val="0"/>
              </a:spcAft>
              <a:buChar char="–"/>
              <a:defRPr sz="2400">
                <a:solidFill>
                  <a:srgbClr val="FF0000"/>
                </a:solidFill>
                <a:latin typeface="+mj-lt"/>
                <a:ea typeface="ＭＳ Ｐゴシック" charset="0"/>
              </a:defRPr>
            </a:lvl2pPr>
            <a:lvl3pPr marL="692150" indent="-117475"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0" indent="0">
              <a:buNone/>
            </a:pPr>
            <a:r>
              <a:rPr lang="en-US" dirty="0">
                <a:solidFill>
                  <a:srgbClr val="008000"/>
                </a:solidFill>
              </a:rPr>
              <a:t>“Plot and theme, in other words, the blurb that we write— it was the most important thing for all of them. They were all like, ‘I just want to know what the story is about.’</a:t>
            </a:r>
            <a:r>
              <a:rPr lang="en-US" dirty="0" smtClean="0">
                <a:solidFill>
                  <a:srgbClr val="008000"/>
                </a:solidFill>
              </a:rPr>
              <a:t>”</a:t>
            </a:r>
          </a:p>
          <a:p>
            <a:pPr marL="0" indent="0" algn="r">
              <a:buNone/>
            </a:pPr>
            <a:r>
              <a:rPr lang="en-US" dirty="0" smtClean="0">
                <a:solidFill>
                  <a:srgbClr val="008000"/>
                </a:solidFill>
              </a:rPr>
              <a:t>Washington </a:t>
            </a:r>
            <a:r>
              <a:rPr lang="en-US" dirty="0">
                <a:solidFill>
                  <a:srgbClr val="008000"/>
                </a:solidFill>
              </a:rPr>
              <a:t>DC</a:t>
            </a:r>
          </a:p>
          <a:p>
            <a:pPr marL="0" indent="0">
              <a:buNone/>
            </a:pPr>
            <a:endParaRPr lang="en-US" dirty="0">
              <a:solidFill>
                <a:srgbClr val="008000"/>
              </a:solidFill>
            </a:endParaRPr>
          </a:p>
          <a:p>
            <a:pPr marL="0" indent="0">
              <a:buNone/>
            </a:pPr>
            <a:r>
              <a:rPr lang="en-US" dirty="0" smtClean="0">
                <a:solidFill>
                  <a:srgbClr val="008000"/>
                </a:solidFill>
              </a:rPr>
              <a:t>“</a:t>
            </a:r>
            <a:r>
              <a:rPr lang="en-US" dirty="0">
                <a:solidFill>
                  <a:srgbClr val="008000"/>
                </a:solidFill>
              </a:rPr>
              <a:t>I want to know what the story is. </a:t>
            </a:r>
            <a:r>
              <a:rPr lang="en-US" dirty="0" smtClean="0">
                <a:solidFill>
                  <a:srgbClr val="008000"/>
                </a:solidFill>
              </a:rPr>
              <a:t>That’s </a:t>
            </a:r>
            <a:r>
              <a:rPr lang="en-US" dirty="0">
                <a:solidFill>
                  <a:srgbClr val="008000"/>
                </a:solidFill>
              </a:rPr>
              <a:t>the only thing I care about.  </a:t>
            </a:r>
            <a:r>
              <a:rPr lang="en-US" dirty="0" smtClean="0">
                <a:solidFill>
                  <a:srgbClr val="008000"/>
                </a:solidFill>
              </a:rPr>
              <a:t>[It’s] pretty </a:t>
            </a:r>
            <a:r>
              <a:rPr lang="en-US" dirty="0">
                <a:solidFill>
                  <a:srgbClr val="008000"/>
                </a:solidFill>
              </a:rPr>
              <a:t>much the only determining factor, when I see a </a:t>
            </a:r>
            <a:r>
              <a:rPr lang="en-US" dirty="0" smtClean="0">
                <a:solidFill>
                  <a:srgbClr val="008000"/>
                </a:solidFill>
              </a:rPr>
              <a:t>play.”</a:t>
            </a:r>
            <a:endParaRPr lang="en-US" dirty="0">
              <a:solidFill>
                <a:srgbClr val="008000"/>
              </a:solidFill>
            </a:endParaRPr>
          </a:p>
          <a:p>
            <a:pPr marL="0" indent="0" algn="r">
              <a:buNone/>
            </a:pPr>
            <a:r>
              <a:rPr lang="en-US" dirty="0" smtClean="0">
                <a:solidFill>
                  <a:srgbClr val="008000"/>
                </a:solidFill>
              </a:rPr>
              <a:t>Los </a:t>
            </a:r>
            <a:r>
              <a:rPr lang="en-US" dirty="0">
                <a:solidFill>
                  <a:srgbClr val="008000"/>
                </a:solidFill>
              </a:rPr>
              <a:t>Angeles</a:t>
            </a:r>
          </a:p>
          <a:p>
            <a:pPr marL="0" indent="0">
              <a:buNone/>
            </a:pPr>
            <a:endParaRPr lang="en-US" dirty="0" smtClean="0">
              <a:solidFill>
                <a:srgbClr val="008000"/>
              </a:solidFill>
            </a:endParaRPr>
          </a:p>
          <a:p>
            <a:pPr marL="0" indent="0">
              <a:buNone/>
            </a:pPr>
            <a:r>
              <a:rPr lang="en-US" dirty="0" smtClean="0">
                <a:solidFill>
                  <a:srgbClr val="008000"/>
                </a:solidFill>
              </a:rPr>
              <a:t>“Subject matter and story was by far </a:t>
            </a:r>
            <a:r>
              <a:rPr lang="is-IS" dirty="0" smtClean="0">
                <a:solidFill>
                  <a:srgbClr val="008000"/>
                </a:solidFill>
              </a:rPr>
              <a:t>… </a:t>
            </a:r>
            <a:r>
              <a:rPr lang="en-US" dirty="0" smtClean="0">
                <a:solidFill>
                  <a:srgbClr val="008000"/>
                </a:solidFill>
              </a:rPr>
              <a:t>the most important thing </a:t>
            </a:r>
            <a:r>
              <a:rPr lang="is-IS" dirty="0" smtClean="0">
                <a:solidFill>
                  <a:srgbClr val="008000"/>
                </a:solidFill>
              </a:rPr>
              <a:t>… </a:t>
            </a:r>
            <a:r>
              <a:rPr lang="en-US" dirty="0" smtClean="0">
                <a:solidFill>
                  <a:srgbClr val="008000"/>
                </a:solidFill>
              </a:rPr>
              <a:t>That’s the information that they looked for in mailers and on theatre websites.”</a:t>
            </a:r>
          </a:p>
          <a:p>
            <a:pPr marL="0" indent="0" algn="r">
              <a:buNone/>
            </a:pPr>
            <a:r>
              <a:rPr lang="en-US" dirty="0" smtClean="0">
                <a:solidFill>
                  <a:srgbClr val="008000"/>
                </a:solidFill>
              </a:rPr>
              <a:t>Chicago</a:t>
            </a:r>
            <a:endParaRPr lang="en-US" dirty="0">
              <a:solidFill>
                <a:srgbClr val="008000"/>
              </a:solidFill>
            </a:endParaRPr>
          </a:p>
          <a:p>
            <a:pPr marL="0" indent="0">
              <a:buNone/>
            </a:pPr>
            <a:endParaRPr lang="en-US" dirty="0" smtClean="0">
              <a:solidFill>
                <a:srgbClr val="008000"/>
              </a:solidFill>
            </a:endParaRPr>
          </a:p>
          <a:p>
            <a:pPr marL="0" indent="0">
              <a:buNone/>
            </a:pPr>
            <a:endParaRPr lang="en-US" dirty="0" smtClean="0">
              <a:solidFill>
                <a:srgbClr val="008000"/>
              </a:solidFill>
            </a:endParaRPr>
          </a:p>
          <a:p>
            <a:pPr marL="0" indent="0" algn="r">
              <a:buFontTx/>
              <a:buNone/>
            </a:pPr>
            <a:endParaRPr lang="en-US" dirty="0">
              <a:solidFill>
                <a:srgbClr val="008000"/>
              </a:solidFill>
            </a:endParaRPr>
          </a:p>
        </p:txBody>
      </p:sp>
    </p:spTree>
    <p:extLst>
      <p:ext uri="{BB962C8B-B14F-4D97-AF65-F5344CB8AC3E}">
        <p14:creationId xmlns:p14="http://schemas.microsoft.com/office/powerpoint/2010/main" val="1858758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1DA99058-0BBD-0944-8A24-F1F0A7984BCD}" type="slidenum">
              <a:rPr lang="en-US" smtClean="0"/>
              <a:pPr/>
              <a:t>9</a:t>
            </a:fld>
            <a:endParaRPr lang="en-US" dirty="0"/>
          </a:p>
        </p:txBody>
      </p:sp>
      <p:sp>
        <p:nvSpPr>
          <p:cNvPr id="6" name="Title 1"/>
          <p:cNvSpPr txBox="1">
            <a:spLocks/>
          </p:cNvSpPr>
          <p:nvPr/>
        </p:nvSpPr>
        <p:spPr>
          <a:xfrm>
            <a:off x="152400" y="0"/>
            <a:ext cx="8839200" cy="1143000"/>
          </a:xfrm>
          <a:prstGeom prst="rect">
            <a:avLst/>
          </a:prstGeom>
        </p:spPr>
        <p:txBody>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rebuchet MS" pitchFamily="34" charset="0"/>
                <a:ea typeface="ＭＳ Ｐゴシック" charset="0"/>
              </a:defRPr>
            </a:lvl2pPr>
            <a:lvl3pPr algn="ctr" rtl="0" eaLnBrk="0" fontAlgn="base" hangingPunct="0">
              <a:spcBef>
                <a:spcPct val="0"/>
              </a:spcBef>
              <a:spcAft>
                <a:spcPct val="0"/>
              </a:spcAft>
              <a:defRPr sz="3600">
                <a:solidFill>
                  <a:schemeClr val="tx2"/>
                </a:solidFill>
                <a:latin typeface="Trebuchet MS" pitchFamily="34" charset="0"/>
                <a:ea typeface="ＭＳ Ｐゴシック" charset="0"/>
              </a:defRPr>
            </a:lvl3pPr>
            <a:lvl4pPr algn="ctr" rtl="0" eaLnBrk="0" fontAlgn="base" hangingPunct="0">
              <a:spcBef>
                <a:spcPct val="0"/>
              </a:spcBef>
              <a:spcAft>
                <a:spcPct val="0"/>
              </a:spcAft>
              <a:defRPr sz="3600">
                <a:solidFill>
                  <a:schemeClr val="tx2"/>
                </a:solidFill>
                <a:latin typeface="Trebuchet MS" pitchFamily="34" charset="0"/>
                <a:ea typeface="ＭＳ Ｐゴシック" charset="0"/>
              </a:defRPr>
            </a:lvl4pPr>
            <a:lvl5pPr algn="ctr" rtl="0" eaLnBrk="0" fontAlgn="base" hangingPunct="0">
              <a:spcBef>
                <a:spcPct val="0"/>
              </a:spcBef>
              <a:spcAft>
                <a:spcPct val="0"/>
              </a:spcAft>
              <a:defRPr sz="3600">
                <a:solidFill>
                  <a:schemeClr val="tx2"/>
                </a:solidFill>
                <a:latin typeface="Trebuchet MS" pitchFamily="34" charset="0"/>
                <a:ea typeface="ＭＳ Ｐゴシック"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a:lstStyle>
          <a:p>
            <a:pPr lvl="0"/>
            <a:r>
              <a:rPr lang="en-US" sz="2800" dirty="0"/>
              <a:t>When selecting a play to see, about one third of all STBs say they look up their favorite theatre companies to find out what’s </a:t>
            </a:r>
            <a:r>
              <a:rPr lang="en-US" sz="2800" dirty="0" smtClean="0"/>
              <a:t>playing.</a:t>
            </a:r>
            <a:endParaRPr lang="en-US" sz="2800" dirty="0">
              <a:solidFill>
                <a:srgbClr val="FF0000"/>
              </a:solidFill>
            </a:endParaRPr>
          </a:p>
        </p:txBody>
      </p:sp>
      <p:pic>
        <p:nvPicPr>
          <p:cNvPr id="5" name="Picture 4"/>
          <p:cNvPicPr>
            <a:picLocks noChangeAspect="1"/>
          </p:cNvPicPr>
          <p:nvPr/>
        </p:nvPicPr>
        <p:blipFill>
          <a:blip r:embed="rId2"/>
          <a:stretch>
            <a:fillRect/>
          </a:stretch>
        </p:blipFill>
        <p:spPr>
          <a:xfrm>
            <a:off x="914400" y="1447800"/>
            <a:ext cx="7239000" cy="4797941"/>
          </a:xfrm>
          <a:prstGeom prst="rect">
            <a:avLst/>
          </a:prstGeom>
          <a:ln>
            <a:solidFill>
              <a:schemeClr val="bg1">
                <a:lumMod val="50000"/>
              </a:schemeClr>
            </a:solidFill>
          </a:ln>
        </p:spPr>
      </p:pic>
    </p:spTree>
    <p:extLst>
      <p:ext uri="{BB962C8B-B14F-4D97-AF65-F5344CB8AC3E}">
        <p14:creationId xmlns:p14="http://schemas.microsoft.com/office/powerpoint/2010/main" val="139823523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39808</TotalTime>
  <Words>1323</Words>
  <Application>Microsoft Office PowerPoint</Application>
  <PresentationFormat>On-screen Show (4:3)</PresentationFormat>
  <Paragraphs>154</Paragraphs>
  <Slides>27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ＭＳ Ｐゴシック</vt:lpstr>
      <vt:lpstr>Arial</vt:lpstr>
      <vt:lpstr>Garamond</vt:lpstr>
      <vt:lpstr>Trebuchet MS</vt:lpstr>
      <vt:lpstr>Default Design</vt:lpstr>
      <vt:lpstr> Triple Play  Audience Perceptions of New Plays</vt:lpstr>
      <vt:lpstr>PowerPoint Presentation</vt:lpstr>
      <vt:lpstr>Methodology</vt:lpstr>
      <vt:lpstr>PowerPoint Presentation</vt:lpstr>
      <vt:lpstr>STBs like to relax, have fun, and spend time with loved ones, but 60% also want to discover new plays and playwrights and challenge their assumptions about the world.</vt:lpstr>
      <vt:lpstr>PowerPoint Presentation</vt:lpstr>
      <vt:lpstr>PowerPoint Presentation</vt:lpstr>
      <vt:lpstr>PowerPoint Presentation</vt:lpstr>
      <vt:lpstr>PowerPoint Presentation</vt:lpstr>
      <vt:lpstr>PowerPoint Presentation</vt:lpstr>
      <vt:lpstr>PowerPoint Presentation</vt:lpstr>
      <vt:lpstr>Analysis of New Play Affinity Scores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WolfBrown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 Ballet Environmental Scan Report</dc:title>
  <dc:subject/>
  <dc:creator>Sara Billmann</dc:creator>
  <cp:keywords>ballet education</cp:keywords>
  <dc:description/>
  <cp:lastModifiedBy>Victoria Bailey</cp:lastModifiedBy>
  <cp:revision>2160</cp:revision>
  <cp:lastPrinted>2013-10-29T19:41:56Z</cp:lastPrinted>
  <dcterms:created xsi:type="dcterms:W3CDTF">2007-10-27T17:41:24Z</dcterms:created>
  <dcterms:modified xsi:type="dcterms:W3CDTF">2017-11-03T23:13:24Z</dcterms:modified>
  <cp:category/>
</cp:coreProperties>
</file>